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Default Extension="wdp" ContentType="image/vnd.ms-photo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4"/>
  </p:notesMasterIdLst>
  <p:sldIdLst>
    <p:sldId id="256" r:id="rId2"/>
    <p:sldId id="347" r:id="rId3"/>
    <p:sldId id="348" r:id="rId4"/>
    <p:sldId id="344" r:id="rId5"/>
    <p:sldId id="349" r:id="rId6"/>
    <p:sldId id="343" r:id="rId7"/>
    <p:sldId id="345" r:id="rId8"/>
    <p:sldId id="346" r:id="rId9"/>
    <p:sldId id="325" r:id="rId10"/>
    <p:sldId id="326" r:id="rId11"/>
    <p:sldId id="327" r:id="rId12"/>
    <p:sldId id="329" r:id="rId13"/>
    <p:sldId id="335" r:id="rId14"/>
    <p:sldId id="336" r:id="rId15"/>
    <p:sldId id="320" r:id="rId16"/>
    <p:sldId id="322" r:id="rId17"/>
    <p:sldId id="323" r:id="rId18"/>
    <p:sldId id="324" r:id="rId19"/>
    <p:sldId id="350" r:id="rId20"/>
    <p:sldId id="298" r:id="rId21"/>
    <p:sldId id="301" r:id="rId22"/>
    <p:sldId id="299" r:id="rId23"/>
    <p:sldId id="302" r:id="rId24"/>
    <p:sldId id="303" r:id="rId25"/>
    <p:sldId id="351" r:id="rId26"/>
    <p:sldId id="309" r:id="rId27"/>
    <p:sldId id="310" r:id="rId28"/>
    <p:sldId id="311" r:id="rId29"/>
    <p:sldId id="312" r:id="rId30"/>
    <p:sldId id="313" r:id="rId31"/>
    <p:sldId id="314" r:id="rId32"/>
    <p:sldId id="317" r:id="rId33"/>
    <p:sldId id="315" r:id="rId34"/>
    <p:sldId id="352" r:id="rId35"/>
    <p:sldId id="316" r:id="rId36"/>
    <p:sldId id="354" r:id="rId37"/>
    <p:sldId id="355" r:id="rId38"/>
    <p:sldId id="356" r:id="rId39"/>
    <p:sldId id="318" r:id="rId40"/>
    <p:sldId id="319" r:id="rId41"/>
    <p:sldId id="353" r:id="rId42"/>
    <p:sldId id="337" r:id="rId43"/>
    <p:sldId id="331" r:id="rId44"/>
    <p:sldId id="332" r:id="rId45"/>
    <p:sldId id="333" r:id="rId46"/>
    <p:sldId id="334" r:id="rId47"/>
    <p:sldId id="338" r:id="rId48"/>
    <p:sldId id="339" r:id="rId49"/>
    <p:sldId id="341" r:id="rId50"/>
    <p:sldId id="342" r:id="rId51"/>
    <p:sldId id="340" r:id="rId52"/>
    <p:sldId id="295" r:id="rId53"/>
  </p:sldIdLst>
  <p:sldSz cx="9144000" cy="6858000" type="screen4x3"/>
  <p:notesSz cx="6788150" cy="9923463"/>
  <p:kinsoku lang="ko-KR" invalStChars="、。，．：；？！’”）〕］｝〉》」』】°℃％!%￠),.:;?]}&gt;" invalEndChars="‘“（〔［｛〈《「『【￥＄\￦￡€([{&lt;$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99FF"/>
    <a:srgbClr val="00B4CF"/>
    <a:srgbClr val="00CC99"/>
    <a:srgbClr val="33CCCC"/>
    <a:srgbClr val="7DFF7D"/>
    <a:srgbClr val="333F50"/>
    <a:srgbClr val="FFFFFF"/>
    <a:srgbClr val="33CCFF"/>
    <a:srgbClr val="66CCFF"/>
    <a:srgbClr val="00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0064" autoAdjust="0"/>
    <p:restoredTop sz="94574" autoAdjust="0"/>
  </p:normalViewPr>
  <p:slideViewPr>
    <p:cSldViewPr snapToGrid="0">
      <p:cViewPr varScale="1">
        <p:scale>
          <a:sx n="114" d="100"/>
          <a:sy n="114" d="100"/>
        </p:scale>
        <p:origin x="-155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38"/>
    </p:cViewPr>
  </p:sorterViewPr>
  <p:notesViewPr>
    <p:cSldViewPr snapToGrid="0">
      <p:cViewPr varScale="1">
        <p:scale>
          <a:sx n="88" d="100"/>
          <a:sy n="88" d="100"/>
        </p:scale>
        <p:origin x="3822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54620;&#50500;&#50689;\OneDrive\&#49688;&#50629;\2018-1)%20&#44036;&#54840;&#51312;&#51649;&#44288;&#47532;&#47200;\&#53468;&#50880;%20&#44397;&#50808;%20&#47928;&#54732;&#44256;&#52272;(&#45436;&#47928;%20list)_20180503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54620;&#50500;&#50689;\OneDrive\&#49688;&#50629;\2018-1)%20&#44036;&#54840;&#51312;&#51649;&#44288;&#47532;&#47200;\&#53468;&#50880;%20&#44397;&#50808;%20&#47928;&#54732;&#44256;&#52272;(&#45436;&#47928;%20list)_20180503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54620;&#50500;&#50689;\Desktop\&#51204;&#44397;&#49345;&#44553;&#51333;&#54633;&#48337;&#50896;&#54788;&#54889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54620;&#50500;&#50689;\Desktop\&#51204;&#44397;&#49345;&#44553;&#51333;&#54633;&#48337;&#50896;&#54788;&#54889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54620;&#50500;&#50689;\Desktop\&#51204;&#44397;&#49345;&#44553;&#51333;&#54633;&#48337;&#50896;&#54788;&#54889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54620;&#50500;&#50689;\Desktop\&#51204;&#44397;&#49345;&#44553;&#51333;&#54633;&#48337;&#50896;&#54788;&#5488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15"/>
  <c:chart>
    <c:title>
      <c:tx>
        <c:rich>
          <a:bodyPr/>
          <a:lstStyle/>
          <a:p>
            <a:pPr>
              <a:defRPr sz="1400"/>
            </a:pPr>
            <a:r>
              <a:rPr lang="ko-KR" altLang="ko-KR" sz="1400" b="1" i="0" u="none" strike="noStrike" baseline="0">
                <a:effectLst/>
              </a:rPr>
              <a:t>간호 관련 웹사이트 별 태움 키워드 출현 기사 수 </a:t>
            </a:r>
            <a:endParaRPr lang="ko-KR" sz="140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2001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간호신문</c:v>
                </c:pt>
                <c:pt idx="1">
                  <c:v>보건복지부</c:v>
                </c:pt>
                <c:pt idx="2">
                  <c:v>의협신문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2016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간호신문</c:v>
                </c:pt>
                <c:pt idx="1">
                  <c:v>보건복지부</c:v>
                </c:pt>
                <c:pt idx="2">
                  <c:v>의협신문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2017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간호신문</c:v>
                </c:pt>
                <c:pt idx="1">
                  <c:v>보건복지부</c:v>
                </c:pt>
                <c:pt idx="2">
                  <c:v>의협신문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2018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간호신문</c:v>
                </c:pt>
                <c:pt idx="1">
                  <c:v>보건복지부</c:v>
                </c:pt>
                <c:pt idx="2">
                  <c:v>의협신문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7</c:v>
                </c:pt>
                <c:pt idx="1">
                  <c:v>1</c:v>
                </c:pt>
                <c:pt idx="2">
                  <c:v>7</c:v>
                </c:pt>
              </c:numCache>
            </c:numRef>
          </c:val>
        </c:ser>
        <c:dLbls>
          <c:showVal val="1"/>
        </c:dLbls>
        <c:overlap val="-25"/>
        <c:axId val="113893760"/>
        <c:axId val="113895296"/>
      </c:barChart>
      <c:catAx>
        <c:axId val="11389376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113895296"/>
        <c:crosses val="autoZero"/>
        <c:auto val="1"/>
        <c:lblAlgn val="ctr"/>
        <c:lblOffset val="100"/>
      </c:catAx>
      <c:valAx>
        <c:axId val="113895296"/>
        <c:scaling>
          <c:orientation val="minMax"/>
        </c:scaling>
        <c:delete val="1"/>
        <c:axPos val="l"/>
        <c:numFmt formatCode="General" sourceLinked="1"/>
        <c:tickLblPos val="none"/>
        <c:crossAx val="1138937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1105551910177892"/>
          <c:y val="0.15559523809523845"/>
          <c:w val="0.37788877952756011"/>
          <c:h val="7.6059242594675669E-2"/>
        </c:manualLayout>
      </c:layout>
      <c:txPr>
        <a:bodyPr/>
        <a:lstStyle/>
        <a:p>
          <a:pPr>
            <a:defRPr b="1"/>
          </a:pPr>
          <a:endParaRPr lang="ko-KR"/>
        </a:p>
      </c:txPr>
    </c:legend>
    <c:plotVisOnly val="1"/>
    <c:dispBlanksAs val="gap"/>
  </c:chart>
  <c:spPr>
    <a:solidFill>
      <a:prstClr val="white">
        <a:lumMod val="85000"/>
      </a:prstClr>
    </a:solidFill>
    <a:ln>
      <a:solidFill>
        <a:prstClr val="black"/>
      </a:solidFill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3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기사 수 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2001년</c:v>
                </c:pt>
                <c:pt idx="1">
                  <c:v>2002-2015년</c:v>
                </c:pt>
                <c:pt idx="2">
                  <c:v>2016년</c:v>
                </c:pt>
                <c:pt idx="3">
                  <c:v>2017년</c:v>
                </c:pt>
                <c:pt idx="4">
                  <c:v>2018년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9</c:v>
                </c:pt>
                <c:pt idx="4">
                  <c:v>15</c:v>
                </c:pt>
              </c:numCache>
            </c:numRef>
          </c:val>
        </c:ser>
        <c:dLbls>
          <c:showVal val="1"/>
        </c:dLbls>
        <c:marker val="1"/>
        <c:axId val="114023040"/>
        <c:axId val="114028928"/>
      </c:lineChart>
      <c:catAx>
        <c:axId val="11402304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114028928"/>
        <c:crosses val="autoZero"/>
        <c:auto val="1"/>
        <c:lblAlgn val="ctr"/>
        <c:lblOffset val="100"/>
      </c:catAx>
      <c:valAx>
        <c:axId val="11402892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14023040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6"/>
  <c:chart>
    <c:title>
      <c:tx>
        <c:rich>
          <a:bodyPr/>
          <a:lstStyle/>
          <a:p>
            <a:pPr>
              <a:defRPr/>
            </a:pPr>
            <a:r>
              <a:rPr lang="ko-KR" altLang="ko-KR" sz="1800" b="1" i="0" u="none" strike="noStrike" baseline="0">
                <a:effectLst/>
              </a:rPr>
              <a:t>포털 사이트 별 간호사 태움 관련 기사 수</a:t>
            </a:r>
            <a:endParaRPr lang="ko-KR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간호사 태움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Naver</c:v>
                </c:pt>
                <c:pt idx="1">
                  <c:v>Daum</c:v>
                </c:pt>
                <c:pt idx="2">
                  <c:v>Google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1429</c:v>
                </c:pt>
                <c:pt idx="1">
                  <c:v>1560</c:v>
                </c:pt>
                <c:pt idx="2">
                  <c:v>25000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간호사 괴롭힘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Naver</c:v>
                </c:pt>
                <c:pt idx="1">
                  <c:v>Daum</c:v>
                </c:pt>
                <c:pt idx="2">
                  <c:v>Google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1219</c:v>
                </c:pt>
                <c:pt idx="1">
                  <c:v>1300</c:v>
                </c:pt>
                <c:pt idx="2">
                  <c:v>5780</c:v>
                </c:pt>
              </c:numCache>
            </c:numRef>
          </c:val>
        </c:ser>
        <c:dLbls>
          <c:showVal val="1"/>
        </c:dLbls>
        <c:overlap val="-25"/>
        <c:axId val="113912064"/>
        <c:axId val="113922048"/>
      </c:barChart>
      <c:catAx>
        <c:axId val="113912064"/>
        <c:scaling>
          <c:orientation val="minMax"/>
        </c:scaling>
        <c:axPos val="b"/>
        <c:majorTickMark val="none"/>
        <c:tickLblPos val="nextTo"/>
        <c:crossAx val="113922048"/>
        <c:crosses val="autoZero"/>
        <c:auto val="1"/>
        <c:lblAlgn val="ctr"/>
        <c:lblOffset val="100"/>
      </c:catAx>
      <c:valAx>
        <c:axId val="11392204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3912064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b="1"/>
          </a:pPr>
          <a:endParaRPr lang="ko-KR"/>
        </a:p>
      </c:txPr>
    </c:legend>
    <c:plotVisOnly val="1"/>
    <c:dispBlanksAs val="gap"/>
  </c:chart>
  <c:spPr>
    <a:solidFill>
      <a:schemeClr val="bg1">
        <a:lumMod val="85000"/>
      </a:schemeClr>
    </a:solidFill>
    <a:ln>
      <a:solidFill>
        <a:schemeClr val="tx1"/>
      </a:solidFill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연도별 연구 수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  <c:pt idx="5">
                  <c:v>7</c:v>
                </c:pt>
                <c:pt idx="6">
                  <c:v>10</c:v>
                </c:pt>
                <c:pt idx="7">
                  <c:v>10</c:v>
                </c:pt>
                <c:pt idx="8">
                  <c:v>7</c:v>
                </c:pt>
                <c:pt idx="9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48-41BC-9969-B73B66DB6310}"/>
            </c:ext>
          </c:extLst>
        </c:ser>
        <c:dLbls>
          <c:showVal val="1"/>
        </c:dLbls>
        <c:gapWidth val="444"/>
        <c:overlap val="-90"/>
        <c:axId val="113956352"/>
        <c:axId val="113957888"/>
      </c:barChart>
      <c:catAx>
        <c:axId val="113956352"/>
        <c:scaling>
          <c:orientation val="minMax"/>
        </c:scaling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3957888"/>
        <c:crosses val="autoZero"/>
        <c:auto val="1"/>
        <c:lblAlgn val="ctr"/>
        <c:lblOffset val="100"/>
      </c:catAx>
      <c:valAx>
        <c:axId val="11395788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395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6.171419880600526E-2"/>
          <c:y val="0.15122820584926891"/>
          <c:w val="0.93803096454794588"/>
          <c:h val="0.4049300478065242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저널별 연구 수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Sheet1!$A$2:$A$17</c:f>
              <c:strCache>
                <c:ptCount val="16"/>
                <c:pt idx="0">
                  <c:v>학위논문</c:v>
                </c:pt>
                <c:pt idx="1">
                  <c:v>한국중환자간호학회</c:v>
                </c:pt>
                <c:pt idx="2">
                  <c:v>병원간호사회</c:v>
                </c:pt>
                <c:pt idx="3">
                  <c:v>대한근관절건강학회</c:v>
                </c:pt>
                <c:pt idx="4">
                  <c:v>한국성인간호학회</c:v>
                </c:pt>
                <c:pt idx="5">
                  <c:v>한국간호과학회</c:v>
                </c:pt>
                <c:pt idx="6">
                  <c:v>한국직업건강간호학회</c:v>
                </c:pt>
                <c:pt idx="7">
                  <c:v>간호행정학회</c:v>
                </c:pt>
                <c:pt idx="8">
                  <c:v>한국산학기술학회</c:v>
                </c:pt>
                <c:pt idx="9">
                  <c:v>한국디지털정책학회</c:v>
                </c:pt>
                <c:pt idx="10">
                  <c:v>대한직업환경의학회</c:v>
                </c:pt>
                <c:pt idx="11">
                  <c:v>한국웰니스학회</c:v>
                </c:pt>
                <c:pt idx="12">
                  <c:v>대한산업의학회</c:v>
                </c:pt>
                <c:pt idx="13">
                  <c:v>한국콘텐츠학회</c:v>
                </c:pt>
                <c:pt idx="14">
                  <c:v>한국보건교육건강증진학회</c:v>
                </c:pt>
                <c:pt idx="15">
                  <c:v>한국엔터테인먼트산업학회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15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4</c:v>
                </c:pt>
                <c:pt idx="7">
                  <c:v>4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BE-46FE-B9C3-80AD1A8E8676}"/>
            </c:ext>
          </c:extLst>
        </c:ser>
        <c:dLbls>
          <c:showVal val="1"/>
        </c:dLbls>
        <c:gapWidth val="444"/>
        <c:overlap val="-90"/>
        <c:axId val="112222208"/>
        <c:axId val="112223744"/>
      </c:barChart>
      <c:catAx>
        <c:axId val="112222208"/>
        <c:scaling>
          <c:orientation val="minMax"/>
        </c:scaling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2223744"/>
        <c:crosses val="autoZero"/>
        <c:auto val="1"/>
        <c:lblAlgn val="ctr"/>
        <c:lblOffset val="100"/>
      </c:catAx>
      <c:valAx>
        <c:axId val="11222374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222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5.0672093954357414E-2"/>
          <c:y val="0.13831711562370488"/>
          <c:w val="0.94932790604564254"/>
          <c:h val="0.43158955656858683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Contents Keyword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Sheet1!$A$2:$A$22</c:f>
              <c:strCache>
                <c:ptCount val="21"/>
                <c:pt idx="0">
                  <c:v>(간호)조직문화</c:v>
                </c:pt>
                <c:pt idx="1">
                  <c:v>조직사회화</c:v>
                </c:pt>
                <c:pt idx="2">
                  <c:v>대인관계</c:v>
                </c:pt>
                <c:pt idx="3">
                  <c:v>리더십</c:v>
                </c:pt>
                <c:pt idx="4">
                  <c:v>직무스트레스</c:v>
                </c:pt>
                <c:pt idx="5">
                  <c:v>직무만족</c:v>
                </c:pt>
                <c:pt idx="6">
                  <c:v>사회적지지</c:v>
                </c:pt>
                <c:pt idx="7">
                  <c:v>간호서비스</c:v>
                </c:pt>
                <c:pt idx="8">
                  <c:v>간호업무성과</c:v>
                </c:pt>
                <c:pt idx="9">
                  <c:v>자아개념</c:v>
                </c:pt>
                <c:pt idx="10">
                  <c:v>자아탄력성</c:v>
                </c:pt>
                <c:pt idx="11">
                  <c:v>자기효능감</c:v>
                </c:pt>
                <c:pt idx="12">
                  <c:v>회복탄력성</c:v>
                </c:pt>
                <c:pt idx="13">
                  <c:v>자아존중감</c:v>
                </c:pt>
                <c:pt idx="14">
                  <c:v>소진</c:v>
                </c:pt>
                <c:pt idx="15">
                  <c:v>재직의도</c:v>
                </c:pt>
                <c:pt idx="16">
                  <c:v>이직의도</c:v>
                </c:pt>
                <c:pt idx="17">
                  <c:v>이직</c:v>
                </c:pt>
                <c:pt idx="18">
                  <c:v>감정성향</c:v>
                </c:pt>
                <c:pt idx="19">
                  <c:v>태도</c:v>
                </c:pt>
                <c:pt idx="20">
                  <c:v>감성지능</c:v>
                </c:pt>
              </c:strCache>
            </c: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8</c:v>
                </c:pt>
                <c:pt idx="1">
                  <c:v>8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5</c:v>
                </c:pt>
                <c:pt idx="14">
                  <c:v>7</c:v>
                </c:pt>
                <c:pt idx="15">
                  <c:v>2</c:v>
                </c:pt>
                <c:pt idx="16">
                  <c:v>10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862-4E6D-AD90-A53776A7A2C9}"/>
            </c:ext>
          </c:extLst>
        </c:ser>
        <c:dLbls>
          <c:showVal val="1"/>
        </c:dLbls>
        <c:gapWidth val="444"/>
        <c:overlap val="-90"/>
        <c:axId val="112310912"/>
        <c:axId val="112320896"/>
      </c:barChart>
      <c:catAx>
        <c:axId val="112310912"/>
        <c:scaling>
          <c:orientation val="minMax"/>
        </c:scaling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2320896"/>
        <c:crosses val="autoZero"/>
        <c:auto val="1"/>
        <c:lblAlgn val="ctr"/>
        <c:lblOffset val="100"/>
      </c:catAx>
      <c:valAx>
        <c:axId val="11232089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231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5.0672093954357414E-2"/>
          <c:y val="0.13831711562370488"/>
          <c:w val="0.94932790604564254"/>
          <c:h val="0.43158955656858683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연구대상 Keyword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Sheet1!$A$2:$A$17</c:f>
              <c:strCache>
                <c:ptCount val="4"/>
                <c:pt idx="0">
                  <c:v>간호사</c:v>
                </c:pt>
                <c:pt idx="1">
                  <c:v>신규간호사</c:v>
                </c:pt>
                <c:pt idx="2">
                  <c:v>중환자실간호사</c:v>
                </c:pt>
                <c:pt idx="3">
                  <c:v>전담간호사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4"/>
                <c:pt idx="0">
                  <c:v>34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5DC-478C-AC88-E2A505A0DE08}"/>
            </c:ext>
          </c:extLst>
        </c:ser>
        <c:dLbls>
          <c:showVal val="1"/>
        </c:dLbls>
        <c:gapWidth val="444"/>
        <c:overlap val="-90"/>
        <c:axId val="112415488"/>
        <c:axId val="112417024"/>
      </c:barChart>
      <c:catAx>
        <c:axId val="112415488"/>
        <c:scaling>
          <c:orientation val="minMax"/>
        </c:scaling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2417024"/>
        <c:crosses val="autoZero"/>
        <c:auto val="1"/>
        <c:lblAlgn val="ctr"/>
        <c:lblOffset val="100"/>
      </c:catAx>
      <c:valAx>
        <c:axId val="11241702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241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5.0672093954357414E-2"/>
          <c:y val="0.13831711562370488"/>
          <c:w val="0.94932790604564254"/>
          <c:h val="0.43158955656858683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연구주제 Keyword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(직장 내) 괴롭힘</c:v>
                </c:pt>
                <c:pt idx="1">
                  <c:v>약자괴롭힘</c:v>
                </c:pt>
                <c:pt idx="2">
                  <c:v>폭력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31</c:v>
                </c:pt>
                <c:pt idx="1">
                  <c:v>10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F2-494E-99BB-F868CFD6F971}"/>
            </c:ext>
          </c:extLst>
        </c:ser>
        <c:dLbls>
          <c:showVal val="1"/>
        </c:dLbls>
        <c:gapWidth val="444"/>
        <c:overlap val="-90"/>
        <c:axId val="114068480"/>
        <c:axId val="114074368"/>
      </c:barChart>
      <c:catAx>
        <c:axId val="114068480"/>
        <c:scaling>
          <c:orientation val="minMax"/>
        </c:scaling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4074368"/>
        <c:crosses val="autoZero"/>
        <c:auto val="1"/>
        <c:lblAlgn val="ctr"/>
        <c:lblOffset val="100"/>
      </c:catAx>
      <c:valAx>
        <c:axId val="11407436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406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5.0672093954357414E-2"/>
          <c:y val="0.13831711562370488"/>
          <c:w val="0.94932790604564254"/>
          <c:h val="0.43158955656858683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연구방법 Keyword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도구개발</c:v>
                </c:pt>
                <c:pt idx="1">
                  <c:v>개념분석</c:v>
                </c:pt>
                <c:pt idx="2">
                  <c:v>개념개발</c:v>
                </c:pt>
                <c:pt idx="3">
                  <c:v>신뢰도연구</c:v>
                </c:pt>
                <c:pt idx="4">
                  <c:v>경험연구</c:v>
                </c:pt>
                <c:pt idx="5">
                  <c:v>메타분석</c:v>
                </c:pt>
                <c:pt idx="6">
                  <c:v>Q방법론</c:v>
                </c:pt>
                <c:pt idx="7">
                  <c:v>구조모형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0D-4B87-A597-320D6EAC3BD3}"/>
            </c:ext>
          </c:extLst>
        </c:ser>
        <c:dLbls>
          <c:showVal val="1"/>
        </c:dLbls>
        <c:gapWidth val="444"/>
        <c:overlap val="-90"/>
        <c:axId val="114099712"/>
        <c:axId val="114101248"/>
      </c:barChart>
      <c:catAx>
        <c:axId val="114099712"/>
        <c:scaling>
          <c:orientation val="minMax"/>
        </c:scaling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4101248"/>
        <c:crosses val="autoZero"/>
        <c:auto val="1"/>
        <c:lblAlgn val="ctr"/>
        <c:lblOffset val="100"/>
      </c:catAx>
      <c:valAx>
        <c:axId val="11410124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409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ko-KR" sz="1600" b="1"/>
              <a:t>국외 태움</a:t>
            </a:r>
            <a:r>
              <a:rPr lang="en-US" altLang="ko-KR" sz="1600" b="1"/>
              <a:t> </a:t>
            </a:r>
            <a:r>
              <a:rPr lang="ko-KR" sz="1600" b="1"/>
              <a:t>유사</a:t>
            </a:r>
            <a:r>
              <a:rPr lang="ko-KR" altLang="en-US" sz="1600" b="1"/>
              <a:t>언어</a:t>
            </a:r>
            <a:r>
              <a:rPr lang="ko-KR" sz="1600" b="1"/>
              <a:t> 연도별 연구수</a:t>
            </a:r>
            <a:r>
              <a:rPr lang="en-US" altLang="ko-KR" sz="1600" b="1"/>
              <a:t> </a:t>
            </a:r>
            <a:r>
              <a:rPr lang="en-US" sz="1600" b="1"/>
              <a:t>(1981-2018.4)</a:t>
            </a:r>
            <a:endParaRPr lang="ko-KR" sz="1600" b="1"/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태움유사언어연도별!$B$1</c:f>
              <c:strCache>
                <c:ptCount val="1"/>
                <c:pt idx="0">
                  <c:v>bullying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(태움유사언어연도별!$N$6,태움유사언어연도별!$N$14,태움유사언어연도별!$N$24,태움유사언어연도별!$A$25:$A$32)</c:f>
              <c:strCache>
                <c:ptCount val="11"/>
                <c:pt idx="0">
                  <c:v>1981-1990</c:v>
                </c:pt>
                <c:pt idx="1">
                  <c:v>1991-2000</c:v>
                </c:pt>
                <c:pt idx="2">
                  <c:v>2001-2010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</c:strCache>
            </c:strRef>
          </c:cat>
          <c:val>
            <c:numRef>
              <c:f>(태움유사언어연도별!$C$6,태움유사언어연도별!$C$14,태움유사언어연도별!$C$24,태움유사언어연도별!$B$25:$B$32)</c:f>
              <c:numCache>
                <c:formatCode>General</c:formatCode>
                <c:ptCount val="11"/>
                <c:pt idx="0">
                  <c:v>0</c:v>
                </c:pt>
                <c:pt idx="1">
                  <c:v>4</c:v>
                </c:pt>
                <c:pt idx="2">
                  <c:v>35</c:v>
                </c:pt>
                <c:pt idx="3">
                  <c:v>6</c:v>
                </c:pt>
                <c:pt idx="4">
                  <c:v>7</c:v>
                </c:pt>
                <c:pt idx="5">
                  <c:v>14</c:v>
                </c:pt>
                <c:pt idx="6">
                  <c:v>19</c:v>
                </c:pt>
                <c:pt idx="7">
                  <c:v>19</c:v>
                </c:pt>
                <c:pt idx="8">
                  <c:v>15</c:v>
                </c:pt>
                <c:pt idx="9">
                  <c:v>9</c:v>
                </c:pt>
                <c:pt idx="10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16B0-45A7-9A0E-983E1674BE2D}"/>
            </c:ext>
          </c:extLst>
        </c:ser>
        <c:ser>
          <c:idx val="1"/>
          <c:order val="1"/>
          <c:tx>
            <c:strRef>
              <c:f>태움유사언어연도별!$D$1</c:f>
              <c:strCache>
                <c:ptCount val="1"/>
                <c:pt idx="0">
                  <c:v>Incivility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strRef>
              <c:f>(태움유사언어연도별!$N$6,태움유사언어연도별!$N$14,태움유사언어연도별!$N$24,태움유사언어연도별!$A$25:$A$32)</c:f>
              <c:strCache>
                <c:ptCount val="11"/>
                <c:pt idx="0">
                  <c:v>1981-1990</c:v>
                </c:pt>
                <c:pt idx="1">
                  <c:v>1991-2000</c:v>
                </c:pt>
                <c:pt idx="2">
                  <c:v>2001-2010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</c:strCache>
            </c:strRef>
          </c:cat>
          <c:val>
            <c:numRef>
              <c:f>(태움유사언어연도별!$E$6,태움유사언어연도별!$E$14,태움유사언어연도별!$E$24,태움유사언어연도별!$D$25:$D$32)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12</c:v>
                </c:pt>
                <c:pt idx="3">
                  <c:v>2</c:v>
                </c:pt>
                <c:pt idx="4">
                  <c:v>6</c:v>
                </c:pt>
                <c:pt idx="5">
                  <c:v>1</c:v>
                </c:pt>
                <c:pt idx="6">
                  <c:v>8</c:v>
                </c:pt>
                <c:pt idx="7">
                  <c:v>6</c:v>
                </c:pt>
                <c:pt idx="8">
                  <c:v>10</c:v>
                </c:pt>
                <c:pt idx="9">
                  <c:v>9</c:v>
                </c:pt>
                <c:pt idx="10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16B0-45A7-9A0E-983E1674BE2D}"/>
            </c:ext>
          </c:extLst>
        </c:ser>
        <c:ser>
          <c:idx val="2"/>
          <c:order val="2"/>
          <c:tx>
            <c:strRef>
              <c:f>태움유사언어연도별!$F$1</c:f>
              <c:strCache>
                <c:ptCount val="1"/>
                <c:pt idx="0">
                  <c:v>Horizontal violence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(태움유사언어연도별!$N$6,태움유사언어연도별!$N$14,태움유사언어연도별!$N$24,태움유사언어연도별!$A$25:$A$32)</c:f>
              <c:strCache>
                <c:ptCount val="11"/>
                <c:pt idx="0">
                  <c:v>1981-1990</c:v>
                </c:pt>
                <c:pt idx="1">
                  <c:v>1991-2000</c:v>
                </c:pt>
                <c:pt idx="2">
                  <c:v>2001-2010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</c:strCache>
            </c:strRef>
          </c:cat>
          <c:val>
            <c:numRef>
              <c:f>(태움유사언어연도별!$G$6,태움유사언어연도별!$G$14,태움유사언어연도별!$G$24,태움유사언어연도별!$F$25:$F$32)</c:f>
              <c:numCache>
                <c:formatCode>General</c:formatCode>
                <c:ptCount val="11"/>
                <c:pt idx="0">
                  <c:v>0</c:v>
                </c:pt>
                <c:pt idx="1">
                  <c:v>2</c:v>
                </c:pt>
                <c:pt idx="2">
                  <c:v>7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16B0-45A7-9A0E-983E1674BE2D}"/>
            </c:ext>
          </c:extLst>
        </c:ser>
        <c:ser>
          <c:idx val="3"/>
          <c:order val="3"/>
          <c:tx>
            <c:strRef>
              <c:f>태움유사언어연도별!$H$1</c:f>
              <c:strCache>
                <c:ptCount val="1"/>
                <c:pt idx="0">
                  <c:v>Mobbing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cat>
            <c:strRef>
              <c:f>(태움유사언어연도별!$N$6,태움유사언어연도별!$N$14,태움유사언어연도별!$N$24,태움유사언어연도별!$A$25:$A$32)</c:f>
              <c:strCache>
                <c:ptCount val="11"/>
                <c:pt idx="0">
                  <c:v>1981-1990</c:v>
                </c:pt>
                <c:pt idx="1">
                  <c:v>1991-2000</c:v>
                </c:pt>
                <c:pt idx="2">
                  <c:v>2001-2010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</c:strCache>
            </c:strRef>
          </c:cat>
          <c:val>
            <c:numRef>
              <c:f>(태움유사언어연도별!$I$6,태움유사언어연도별!$I$14,태움유사언어연도별!$I$24,태움유사언어연도별!$H$25:$H$32)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16B0-45A7-9A0E-983E1674BE2D}"/>
            </c:ext>
          </c:extLst>
        </c:ser>
        <c:ser>
          <c:idx val="4"/>
          <c:order val="4"/>
          <c:tx>
            <c:strRef>
              <c:f>태움유사언어연도별!$J$1</c:f>
              <c:strCache>
                <c:ptCount val="1"/>
                <c:pt idx="0">
                  <c:v>harassment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(태움유사언어연도별!$N$6,태움유사언어연도별!$N$14,태움유사언어연도별!$N$24,태움유사언어연도별!$A$25:$A$32)</c:f>
              <c:strCache>
                <c:ptCount val="11"/>
                <c:pt idx="0">
                  <c:v>1981-1990</c:v>
                </c:pt>
                <c:pt idx="1">
                  <c:v>1991-2000</c:v>
                </c:pt>
                <c:pt idx="2">
                  <c:v>2001-2010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</c:strCache>
            </c:strRef>
          </c:cat>
          <c:val>
            <c:numRef>
              <c:f>(태움유사언어연도별!$K$6,태움유사언어연도별!$K$14,태움유사언어연도별!$K$24,태움유사언어연도별!$J$25:$J$32)</c:f>
              <c:numCache>
                <c:formatCode>General</c:formatCode>
                <c:ptCount val="11"/>
                <c:pt idx="0">
                  <c:v>7</c:v>
                </c:pt>
                <c:pt idx="1">
                  <c:v>17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16B0-45A7-9A0E-983E1674BE2D}"/>
            </c:ext>
          </c:extLst>
        </c:ser>
        <c:gapWidth val="219"/>
        <c:axId val="82684544"/>
        <c:axId val="82690816"/>
      </c:barChart>
      <c:lineChart>
        <c:grouping val="standard"/>
        <c:ser>
          <c:idx val="5"/>
          <c:order val="5"/>
          <c:tx>
            <c:strRef>
              <c:f>태움유사언어연도별!$L$1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(태움유사언어연도별!$N$6,태움유사언어연도별!$N$14,태움유사언어연도별!$N$24,태움유사언어연도별!$A$25:$A$32)</c:f>
              <c:strCache>
                <c:ptCount val="11"/>
                <c:pt idx="0">
                  <c:v>1981-1990</c:v>
                </c:pt>
                <c:pt idx="1">
                  <c:v>1991-2000</c:v>
                </c:pt>
                <c:pt idx="2">
                  <c:v>2001-2010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</c:strCache>
            </c:strRef>
          </c:cat>
          <c:val>
            <c:numRef>
              <c:f>(태움유사언어연도별!$M$6,태움유사언어연도별!$M$14,태움유사언어연도별!$M$24,태움유사언어연도별!$L$25:$L$32)</c:f>
              <c:numCache>
                <c:formatCode>General</c:formatCode>
                <c:ptCount val="11"/>
                <c:pt idx="0">
                  <c:v>7</c:v>
                </c:pt>
                <c:pt idx="1">
                  <c:v>24</c:v>
                </c:pt>
                <c:pt idx="2">
                  <c:v>64</c:v>
                </c:pt>
                <c:pt idx="3">
                  <c:v>12</c:v>
                </c:pt>
                <c:pt idx="4">
                  <c:v>17</c:v>
                </c:pt>
                <c:pt idx="5">
                  <c:v>17</c:v>
                </c:pt>
                <c:pt idx="6">
                  <c:v>30</c:v>
                </c:pt>
                <c:pt idx="7">
                  <c:v>26</c:v>
                </c:pt>
                <c:pt idx="8">
                  <c:v>27</c:v>
                </c:pt>
                <c:pt idx="9">
                  <c:v>19</c:v>
                </c:pt>
                <c:pt idx="10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16B0-45A7-9A0E-983E1674BE2D}"/>
            </c:ext>
          </c:extLst>
        </c:ser>
        <c:marker val="1"/>
        <c:axId val="82703104"/>
        <c:axId val="82692736"/>
      </c:lineChart>
      <c:catAx>
        <c:axId val="82684544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</a:t>
                </a:r>
                <a:endParaRPr lang="ko-KR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2690816"/>
        <c:crosses val="autoZero"/>
        <c:auto val="1"/>
        <c:lblAlgn val="ctr"/>
        <c:lblOffset val="100"/>
      </c:catAx>
      <c:valAx>
        <c:axId val="8269081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Frequency (keyword)</a:t>
                </a:r>
                <a:endParaRPr lang="ko-KR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2684544"/>
        <c:crosses val="autoZero"/>
        <c:crossBetween val="between"/>
      </c:valAx>
      <c:valAx>
        <c:axId val="82692736"/>
        <c:scaling>
          <c:orientation val="minMax"/>
        </c:scaling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Frequency (total)</a:t>
                </a:r>
                <a:endParaRPr lang="ko-KR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2703104"/>
        <c:crosses val="max"/>
        <c:crossBetween val="between"/>
      </c:valAx>
      <c:catAx>
        <c:axId val="82703104"/>
        <c:scaling>
          <c:orientation val="minMax"/>
        </c:scaling>
        <c:delete val="1"/>
        <c:axPos val="b"/>
        <c:numFmt formatCode="General" sourceLinked="1"/>
        <c:tickLblPos val="none"/>
        <c:crossAx val="82692736"/>
        <c:crosses val="autoZero"/>
        <c:auto val="1"/>
        <c:lblAlgn val="ctr"/>
        <c:lblOffset val="10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751677665918055"/>
          <c:y val="0.28597664846211784"/>
          <c:w val="0.16542755411059423"/>
          <c:h val="0.4271181979689871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ko-KR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ysClr val="windowText" lastClr="000000"/>
                </a:solidFill>
              </a:rPr>
              <a:t>Journals</a:t>
            </a:r>
            <a:endParaRPr lang="ko-KR">
              <a:solidFill>
                <a:sysClr val="windowText" lastClr="000000"/>
              </a:solidFill>
            </a:endParaRP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bar"/>
        <c:grouping val="stacked"/>
        <c:ser>
          <c:idx val="0"/>
          <c:order val="0"/>
          <c:tx>
            <c:strRef>
              <c:f>Journals!$C$1</c:f>
              <c:strCache>
                <c:ptCount val="1"/>
                <c:pt idx="0">
                  <c:v>Frequency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Journals!$D$2:$D$11</c:f>
              <c:strCache>
                <c:ptCount val="10"/>
                <c:pt idx="0">
                  <c:v>J Nurs Manag</c:v>
                </c:pt>
                <c:pt idx="1">
                  <c:v>J Nurs Educ</c:v>
                </c:pt>
                <c:pt idx="2">
                  <c:v>Nurs Educ Perspect</c:v>
                </c:pt>
                <c:pt idx="3">
                  <c:v>Nurs N Z</c:v>
                </c:pt>
                <c:pt idx="4">
                  <c:v>Nurse Educ</c:v>
                </c:pt>
                <c:pt idx="5">
                  <c:v>Nurs Times</c:v>
                </c:pt>
                <c:pt idx="6">
                  <c:v>Nurse Educ Pract</c:v>
                </c:pt>
                <c:pt idx="7">
                  <c:v>Nurse Educ Today</c:v>
                </c:pt>
                <c:pt idx="8">
                  <c:v>Br J Nurs</c:v>
                </c:pt>
                <c:pt idx="9">
                  <c:v>Imprint</c:v>
                </c:pt>
              </c:strCache>
            </c:strRef>
          </c:cat>
          <c:val>
            <c:numRef>
              <c:f>Journals!$C$2:$C$11</c:f>
              <c:numCache>
                <c:formatCode>General</c:formatCode>
                <c:ptCount val="10"/>
                <c:pt idx="0">
                  <c:v>12</c:v>
                </c:pt>
                <c:pt idx="1">
                  <c:v>10</c:v>
                </c:pt>
                <c:pt idx="2">
                  <c:v>8</c:v>
                </c:pt>
                <c:pt idx="3">
                  <c:v>7</c:v>
                </c:pt>
                <c:pt idx="4">
                  <c:v>7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5</c:v>
                </c:pt>
                <c:pt idx="9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CA7-4E66-B8F7-39DB61A0B9F8}"/>
            </c:ext>
          </c:extLst>
        </c:ser>
        <c:dLbls>
          <c:showVal val="1"/>
        </c:dLbls>
        <c:gapWidth val="79"/>
        <c:overlap val="100"/>
        <c:axId val="82741888"/>
        <c:axId val="82747776"/>
      </c:barChart>
      <c:catAx>
        <c:axId val="82741888"/>
        <c:scaling>
          <c:orientation val="maxMin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spc="120" normalizeH="0" baseline="0">
                <a:solidFill>
                  <a:sysClr val="windowText" lastClr="000000"/>
                </a:solidFill>
                <a:latin typeface="+mn-ea"/>
                <a:ea typeface="+mn-ea"/>
                <a:cs typeface="+mn-cs"/>
              </a:defRPr>
            </a:pPr>
            <a:endParaRPr lang="ko-KR"/>
          </a:p>
        </c:txPr>
        <c:crossAx val="82747776"/>
        <c:crosses val="autoZero"/>
        <c:auto val="1"/>
        <c:lblAlgn val="ctr"/>
        <c:lblOffset val="100"/>
      </c:catAx>
      <c:valAx>
        <c:axId val="82747776"/>
        <c:scaling>
          <c:orientation val="minMax"/>
        </c:scaling>
        <c:delete val="1"/>
        <c:axPos val="t"/>
        <c:numFmt formatCode="General" sourceLinked="1"/>
        <c:majorTickMark val="none"/>
        <c:tickLblPos val="none"/>
        <c:crossAx val="8274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</c:chart>
  <c:spPr>
    <a:solidFill>
      <a:schemeClr val="lt1"/>
    </a:solidFill>
    <a:ln w="9525" cap="flat" cmpd="sng" algn="ctr">
      <a:solidFill>
        <a:schemeClr val="bg1">
          <a:lumMod val="85000"/>
        </a:schemeClr>
      </a:solidFill>
      <a:round/>
    </a:ln>
    <a:effectLst/>
  </c:spPr>
  <c:txPr>
    <a:bodyPr/>
    <a:lstStyle/>
    <a:p>
      <a:pPr>
        <a:defRPr sz="1000"/>
      </a:pPr>
      <a:endParaRPr lang="ko-KR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scatterChart>
        <c:scatterStyle val="smoothMarker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Sheet2!$A$2:$A$6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2011</c:v>
                </c:pt>
                <c:pt idx="2">
                  <c:v>2012</c:v>
                </c:pt>
                <c:pt idx="3">
                  <c:v>2017</c:v>
                </c:pt>
                <c:pt idx="4">
                  <c:v>2018</c:v>
                </c:pt>
              </c:numCache>
            </c:numRef>
          </c:xVal>
          <c:yVal>
            <c:numRef>
              <c:f>Sheet2!$B$2:$B$6</c:f>
              <c:numCache>
                <c:formatCode>General</c:formatCode>
                <c:ptCount val="5"/>
                <c:pt idx="0" formatCode="#,##0">
                  <c:v>11686</c:v>
                </c:pt>
                <c:pt idx="1">
                  <c:v>15429</c:v>
                </c:pt>
                <c:pt idx="2">
                  <c:v>16843</c:v>
                </c:pt>
                <c:pt idx="3">
                  <c:v>19183</c:v>
                </c:pt>
                <c:pt idx="4">
                  <c:v>19863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40BD-4DDA-A668-B242A23E2FC7}"/>
            </c:ext>
          </c:extLst>
        </c:ser>
        <c:axId val="85005056"/>
        <c:axId val="85007360"/>
      </c:scatterChart>
      <c:valAx>
        <c:axId val="85005056"/>
        <c:scaling>
          <c:orientation val="minMax"/>
          <c:max val="2018"/>
          <c:min val="2008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ko-KR"/>
                  <a:t>년도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5007360"/>
        <c:crosses val="autoZero"/>
        <c:crossBetween val="midCat"/>
      </c:valAx>
      <c:valAx>
        <c:axId val="85007360"/>
        <c:scaling>
          <c:orientation val="minMax"/>
          <c:min val="700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ko-KR"/>
                  <a:t>인원</a:t>
                </a:r>
                <a:r>
                  <a:rPr lang="en-US" altLang="ko-KR"/>
                  <a:t>(</a:t>
                </a:r>
                <a:r>
                  <a:rPr lang="ko-KR" altLang="en-US"/>
                  <a:t>천명</a:t>
                </a:r>
                <a:r>
                  <a:rPr lang="en-US" altLang="ko-KR"/>
                  <a:t>)</a:t>
                </a:r>
                <a:endParaRPr lang="ko-KR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#,##0" sourceLinked="1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5005056"/>
        <c:crosses val="autoZero"/>
        <c:crossBetween val="midCat"/>
        <c:dispUnits>
          <c:builtInUnit val="thousands"/>
        </c:dispUnits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solidFill>
        <a:schemeClr val="tx1"/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ko-KR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dPt>
            <c:idx val="1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3B3-464E-969B-F20702C1464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Sheet2!$A$15:$B$15</c:f>
              <c:strCache>
                <c:ptCount val="2"/>
                <c:pt idx="0">
                  <c:v>간호대학</c:v>
                </c:pt>
                <c:pt idx="1">
                  <c:v>부속병원보유</c:v>
                </c:pt>
              </c:strCache>
            </c:strRef>
          </c:cat>
          <c:val>
            <c:numRef>
              <c:f>Sheet2!$A$16:$B$16</c:f>
              <c:numCache>
                <c:formatCode>General</c:formatCode>
                <c:ptCount val="2"/>
                <c:pt idx="0">
                  <c:v>204</c:v>
                </c:pt>
                <c:pt idx="1">
                  <c:v>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3B3-464E-969B-F20702C14641}"/>
            </c:ext>
          </c:extLst>
        </c:ser>
        <c:gapWidth val="219"/>
        <c:overlap val="-27"/>
        <c:axId val="85062016"/>
        <c:axId val="85063552"/>
      </c:barChart>
      <c:catAx>
        <c:axId val="85062016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5063552"/>
        <c:crosses val="autoZero"/>
        <c:auto val="1"/>
        <c:lblAlgn val="ctr"/>
        <c:lblOffset val="100"/>
      </c:catAx>
      <c:valAx>
        <c:axId val="850635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ko-KR"/>
                  <a:t>기관수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5062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solidFill>
        <a:schemeClr val="tx1"/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ko-KR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상급종합병원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Sheet1!$A$2:$A$18</c:f>
              <c:strCache>
                <c:ptCount val="17"/>
                <c:pt idx="0">
                  <c:v>서울</c:v>
                </c:pt>
                <c:pt idx="1">
                  <c:v>부산</c:v>
                </c:pt>
                <c:pt idx="2">
                  <c:v>인천</c:v>
                </c:pt>
                <c:pt idx="3">
                  <c:v>대구</c:v>
                </c:pt>
                <c:pt idx="4">
                  <c:v>광주</c:v>
                </c:pt>
                <c:pt idx="5">
                  <c:v>대전</c:v>
                </c:pt>
                <c:pt idx="6">
                  <c:v>경기</c:v>
                </c:pt>
                <c:pt idx="7">
                  <c:v>강원</c:v>
                </c:pt>
                <c:pt idx="8">
                  <c:v>충북</c:v>
                </c:pt>
                <c:pt idx="9">
                  <c:v>충남</c:v>
                </c:pt>
                <c:pt idx="10">
                  <c:v>전북</c:v>
                </c:pt>
                <c:pt idx="11">
                  <c:v>전남</c:v>
                </c:pt>
                <c:pt idx="12">
                  <c:v>경남</c:v>
                </c:pt>
                <c:pt idx="13">
                  <c:v>울산</c:v>
                </c:pt>
                <c:pt idx="14">
                  <c:v>경북</c:v>
                </c:pt>
                <c:pt idx="15">
                  <c:v>제주</c:v>
                </c:pt>
                <c:pt idx="16">
                  <c:v>세종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13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1</c:v>
                </c:pt>
                <c:pt idx="6">
                  <c:v>5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09-4B64-945B-88148B2154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4년제 간호대학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Sheet1!$A$2:$A$18</c:f>
              <c:strCache>
                <c:ptCount val="17"/>
                <c:pt idx="0">
                  <c:v>서울</c:v>
                </c:pt>
                <c:pt idx="1">
                  <c:v>부산</c:v>
                </c:pt>
                <c:pt idx="2">
                  <c:v>인천</c:v>
                </c:pt>
                <c:pt idx="3">
                  <c:v>대구</c:v>
                </c:pt>
                <c:pt idx="4">
                  <c:v>광주</c:v>
                </c:pt>
                <c:pt idx="5">
                  <c:v>대전</c:v>
                </c:pt>
                <c:pt idx="6">
                  <c:v>경기</c:v>
                </c:pt>
                <c:pt idx="7">
                  <c:v>강원</c:v>
                </c:pt>
                <c:pt idx="8">
                  <c:v>충북</c:v>
                </c:pt>
                <c:pt idx="9">
                  <c:v>충남</c:v>
                </c:pt>
                <c:pt idx="10">
                  <c:v>전북</c:v>
                </c:pt>
                <c:pt idx="11">
                  <c:v>전남</c:v>
                </c:pt>
                <c:pt idx="12">
                  <c:v>경남</c:v>
                </c:pt>
                <c:pt idx="13">
                  <c:v>울산</c:v>
                </c:pt>
                <c:pt idx="14">
                  <c:v>경북</c:v>
                </c:pt>
                <c:pt idx="15">
                  <c:v>제주</c:v>
                </c:pt>
                <c:pt idx="16">
                  <c:v>세종</c:v>
                </c:pt>
              </c:strCache>
            </c:strRef>
          </c:cat>
          <c:val>
            <c:numRef>
              <c:f>Sheet1!$C$2:$C$18</c:f>
              <c:numCache>
                <c:formatCode>0_ </c:formatCode>
                <c:ptCount val="17"/>
                <c:pt idx="0">
                  <c:v>3</c:v>
                </c:pt>
                <c:pt idx="1">
                  <c:v>6</c:v>
                </c:pt>
                <c:pt idx="2">
                  <c:v>2</c:v>
                </c:pt>
                <c:pt idx="3">
                  <c:v>6</c:v>
                </c:pt>
                <c:pt idx="4">
                  <c:v>5</c:v>
                </c:pt>
                <c:pt idx="5">
                  <c:v>3</c:v>
                </c:pt>
                <c:pt idx="6">
                  <c:v>11</c:v>
                </c:pt>
                <c:pt idx="7">
                  <c:v>6</c:v>
                </c:pt>
                <c:pt idx="8">
                  <c:v>4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7</c:v>
                </c:pt>
                <c:pt idx="13">
                  <c:v>2</c:v>
                </c:pt>
                <c:pt idx="14">
                  <c:v>11</c:v>
                </c:pt>
                <c:pt idx="15">
                  <c:v>2</c:v>
                </c:pt>
                <c:pt idx="1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009-4B64-945B-88148B215462}"/>
            </c:ext>
          </c:extLst>
        </c:ser>
        <c:gapWidth val="219"/>
        <c:overlap val="-27"/>
        <c:axId val="84594048"/>
        <c:axId val="84599936"/>
      </c:barChart>
      <c:catAx>
        <c:axId val="84594048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4599936"/>
        <c:crosses val="autoZero"/>
        <c:auto val="1"/>
        <c:lblAlgn val="ctr"/>
        <c:lblOffset val="100"/>
      </c:catAx>
      <c:valAx>
        <c:axId val="8459993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459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</c:chart>
  <c:spPr>
    <a:noFill/>
    <a:ln w="9525" cap="flat" cmpd="sng" algn="ctr">
      <a:solidFill>
        <a:schemeClr val="tx1"/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ko-KR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barChart>
        <c:barDir val="bar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dPt>
            <c:idx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775-47B9-B67B-F14D1DFD222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Sheet2!$A$29:$B$29</c:f>
              <c:strCache>
                <c:ptCount val="2"/>
                <c:pt idx="0">
                  <c:v>간호학</c:v>
                </c:pt>
                <c:pt idx="1">
                  <c:v>의학</c:v>
                </c:pt>
              </c:strCache>
            </c:strRef>
          </c:cat>
          <c:val>
            <c:numRef>
              <c:f>Sheet2!$A$30:$B$30</c:f>
              <c:numCache>
                <c:formatCode>General</c:formatCode>
                <c:ptCount val="2"/>
                <c:pt idx="0">
                  <c:v>20</c:v>
                </c:pt>
                <c:pt idx="1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775-47B9-B67B-F14D1DFD2223}"/>
            </c:ext>
          </c:extLst>
        </c:ser>
        <c:gapWidth val="182"/>
        <c:axId val="85259008"/>
        <c:axId val="85260544"/>
      </c:barChart>
      <c:catAx>
        <c:axId val="85259008"/>
        <c:scaling>
          <c:orientation val="minMax"/>
        </c:scaling>
        <c:axPos val="l"/>
        <c:numFmt formatCode="General" sourceLinked="1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5260544"/>
        <c:crosses val="autoZero"/>
        <c:auto val="1"/>
        <c:lblAlgn val="ctr"/>
        <c:lblOffset val="100"/>
      </c:catAx>
      <c:valAx>
        <c:axId val="85260544"/>
        <c:scaling>
          <c:orientation val="minMax"/>
        </c:scaling>
        <c:axPos val="b"/>
        <c:numFmt formatCode="General" sourceLinked="1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5259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solidFill>
        <a:schemeClr val="tx1"/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ko-K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5047" y="0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36CA9D-6CF7-43CC-A781-629539F5B4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8815" y="4713645"/>
            <a:ext cx="5430520" cy="44655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5047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0E806-044A-4108-85F8-33A48CFAFA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81575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5325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90AF96-14D0-46A8-B1E6-D9D4E4380FFF}" type="slidenum">
              <a:rPr lang="en-US" altLang="ko-KR" smtClean="0"/>
              <a:pPr/>
              <a:t>42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5589">
              <a:defRPr/>
            </a:pPr>
            <a:r>
              <a:rPr lang="ko-KR" altLang="en-US" dirty="0" smtClean="0"/>
              <a:t>내부역량 분석과 외부 환경 분석을 통하여 도출한 </a:t>
            </a:r>
            <a:r>
              <a:rPr lang="en-US" altLang="ko-KR" dirty="0" smtClean="0"/>
              <a:t>strength, weakness, opportunity, threat</a:t>
            </a:r>
            <a:r>
              <a:rPr lang="ko-KR" altLang="en-US" dirty="0" smtClean="0"/>
              <a:t>은 다음과 같음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314DCB-8353-4F6D-93F0-F31ED6AF4302}" type="slidenum">
              <a:rPr lang="ko-KR" altLang="en-US" smtClean="0"/>
              <a:pPr>
                <a:defRPr/>
              </a:pPr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base" latinLnBrk="1"/>
            <a:r>
              <a:rPr lang="en-US" altLang="ko-KR" dirty="0" smtClean="0"/>
              <a:t>SWOT </a:t>
            </a:r>
            <a:r>
              <a:rPr lang="ko-KR" altLang="en-US" dirty="0" smtClean="0"/>
              <a:t>분석의 결과를 결합매트릭스로 조직하면 다음과 같이 </a:t>
            </a:r>
            <a:r>
              <a:rPr lang="en-US" altLang="ko-KR" dirty="0" smtClean="0"/>
              <a:t>SO</a:t>
            </a:r>
            <a:r>
              <a:rPr lang="ko-KR" altLang="en-US" dirty="0" smtClean="0"/>
              <a:t>전략</a:t>
            </a:r>
            <a:r>
              <a:rPr lang="en-US" altLang="ko-KR" dirty="0" smtClean="0"/>
              <a:t>, ST</a:t>
            </a:r>
            <a:r>
              <a:rPr lang="ko-KR" altLang="en-US" dirty="0" smtClean="0"/>
              <a:t>전략</a:t>
            </a:r>
            <a:r>
              <a:rPr lang="en-US" altLang="ko-KR" dirty="0" smtClean="0"/>
              <a:t>, WO</a:t>
            </a:r>
            <a:r>
              <a:rPr lang="ko-KR" altLang="en-US" dirty="0" smtClean="0"/>
              <a:t>전략</a:t>
            </a:r>
            <a:r>
              <a:rPr lang="en-US" altLang="ko-KR" dirty="0" smtClean="0"/>
              <a:t>, WT</a:t>
            </a:r>
            <a:r>
              <a:rPr lang="ko-KR" altLang="en-US" dirty="0" smtClean="0"/>
              <a:t>전략을</a:t>
            </a:r>
          </a:p>
          <a:p>
            <a:pPr fontAlgn="base" latinLnBrk="1"/>
            <a:r>
              <a:rPr lang="ko-KR" altLang="en-US" dirty="0" smtClean="0"/>
              <a:t>생각해 볼 수 있음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5F48A8-1557-4449-A4E1-CFA593719D56}" type="slidenum">
              <a:rPr lang="ko-KR" altLang="en-US" smtClean="0"/>
              <a:pPr>
                <a:defRPr/>
              </a:pPr>
              <a:t>44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base" latinLnBrk="1"/>
            <a:r>
              <a:rPr lang="en-US" altLang="ko-KR" dirty="0" smtClean="0"/>
              <a:t>SWOT </a:t>
            </a:r>
            <a:r>
              <a:rPr lang="ko-KR" altLang="en-US" dirty="0" smtClean="0"/>
              <a:t>분석의 결과를 결합매트릭스로 조직하면 다음과 같이 </a:t>
            </a:r>
            <a:r>
              <a:rPr lang="en-US" altLang="ko-KR" dirty="0" smtClean="0"/>
              <a:t>SO</a:t>
            </a:r>
            <a:r>
              <a:rPr lang="ko-KR" altLang="en-US" dirty="0" smtClean="0"/>
              <a:t>전략</a:t>
            </a:r>
            <a:r>
              <a:rPr lang="en-US" altLang="ko-KR" dirty="0" smtClean="0"/>
              <a:t>, ST</a:t>
            </a:r>
            <a:r>
              <a:rPr lang="ko-KR" altLang="en-US" dirty="0" smtClean="0"/>
              <a:t>전략</a:t>
            </a:r>
            <a:r>
              <a:rPr lang="en-US" altLang="ko-KR" dirty="0" smtClean="0"/>
              <a:t>, WO</a:t>
            </a:r>
            <a:r>
              <a:rPr lang="ko-KR" altLang="en-US" dirty="0" smtClean="0"/>
              <a:t>전략</a:t>
            </a:r>
            <a:r>
              <a:rPr lang="en-US" altLang="ko-KR" dirty="0" smtClean="0"/>
              <a:t>, WT</a:t>
            </a:r>
            <a:r>
              <a:rPr lang="ko-KR" altLang="en-US" dirty="0" smtClean="0"/>
              <a:t>전략을</a:t>
            </a:r>
          </a:p>
          <a:p>
            <a:pPr fontAlgn="base" latinLnBrk="1"/>
            <a:r>
              <a:rPr lang="ko-KR" altLang="en-US" dirty="0" smtClean="0"/>
              <a:t>생각해 볼 수 있음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5F48A8-1557-4449-A4E1-CFA593719D56}" type="slidenum">
              <a:rPr lang="ko-KR" altLang="en-US" smtClean="0"/>
              <a:pPr>
                <a:defRPr/>
              </a:pPr>
              <a:t>45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base" latinLnBrk="1"/>
            <a:r>
              <a:rPr lang="en-US" altLang="ko-KR" dirty="0" smtClean="0"/>
              <a:t>SWOT </a:t>
            </a:r>
            <a:r>
              <a:rPr lang="ko-KR" altLang="en-US" dirty="0" smtClean="0"/>
              <a:t>분석의 결과를 결합매트릭스로 조직하면 다음과 같이 </a:t>
            </a:r>
            <a:r>
              <a:rPr lang="en-US" altLang="ko-KR" dirty="0" smtClean="0"/>
              <a:t>SO</a:t>
            </a:r>
            <a:r>
              <a:rPr lang="ko-KR" altLang="en-US" dirty="0" smtClean="0"/>
              <a:t>전략</a:t>
            </a:r>
            <a:r>
              <a:rPr lang="en-US" altLang="ko-KR" dirty="0" smtClean="0"/>
              <a:t>, ST</a:t>
            </a:r>
            <a:r>
              <a:rPr lang="ko-KR" altLang="en-US" dirty="0" smtClean="0"/>
              <a:t>전략</a:t>
            </a:r>
            <a:r>
              <a:rPr lang="en-US" altLang="ko-KR" dirty="0" smtClean="0"/>
              <a:t>, WO</a:t>
            </a:r>
            <a:r>
              <a:rPr lang="ko-KR" altLang="en-US" dirty="0" smtClean="0"/>
              <a:t>전략</a:t>
            </a:r>
            <a:r>
              <a:rPr lang="en-US" altLang="ko-KR" dirty="0" smtClean="0"/>
              <a:t>, WT</a:t>
            </a:r>
            <a:r>
              <a:rPr lang="ko-KR" altLang="en-US" dirty="0" smtClean="0"/>
              <a:t>전략을</a:t>
            </a:r>
          </a:p>
          <a:p>
            <a:pPr fontAlgn="base" latinLnBrk="1"/>
            <a:r>
              <a:rPr lang="ko-KR" altLang="en-US" dirty="0" smtClean="0"/>
              <a:t>생각해 볼 수 있음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5F48A8-1557-4449-A4E1-CFA593719D56}" type="slidenum">
              <a:rPr lang="ko-KR" altLang="en-US" smtClean="0"/>
              <a:pPr>
                <a:defRPr/>
              </a:pPr>
              <a:t>46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1846-102B-4C59-A1A4-B8D7CC2ED476}" type="datetime1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35243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604-B4BD-4D65-9928-3394ACD431BC}" type="datetime1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4087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D1F0-C08B-4EA3-81D0-BCC9BBB794AC}" type="datetime1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52114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09774-C7E3-4D50-B508-32742155153F}" type="datetime1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8668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215D-B511-46D8-BE36-AB9C8ED59400}" type="datetime1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94843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341F0-A4B3-4050-B881-9C6B3965C2A0}" type="datetime1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1112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9365F-BA18-49DD-9AD2-84DB3C67D26B}" type="datetime1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536291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76836-D624-4995-A5C3-F8C2B4D0CC7B}" type="datetime1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93013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0006-3046-402D-A0E3-21B4142A8DC9}" type="datetime1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51364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8480-ED75-4DF4-9475-7BEC4C4F6627}" type="datetime1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6502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E5566-AA52-4DAD-B440-E17983447A30}" type="datetime1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955219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357290" y="66137"/>
            <a:ext cx="7607198" cy="690562"/>
          </a:xfrm>
          <a:prstGeom prst="rect">
            <a:avLst/>
          </a:prstGeom>
        </p:spPr>
        <p:txBody>
          <a:bodyPr anchor="ctr"/>
          <a:lstStyle>
            <a:lvl1pPr algn="l">
              <a:defRPr sz="3200" b="1" spc="-15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0"/>
          </p:nvPr>
        </p:nvSpPr>
        <p:spPr>
          <a:xfrm>
            <a:off x="179388" y="1268413"/>
            <a:ext cx="8785225" cy="5400675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ü"/>
              <a:defRPr sz="2000"/>
            </a:lvl1pPr>
            <a:lvl2pPr>
              <a:buFont typeface="Wingdings" pitchFamily="2" charset="2"/>
              <a:buChar char="§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29600" cy="476250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838200"/>
            <a:ext cx="8229600" cy="395288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385888"/>
            <a:ext cx="8229600" cy="396875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19B578-2C05-49E3-9796-59984641CC7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214314" y="226990"/>
            <a:ext cx="8715404" cy="588962"/>
          </a:xfrm>
          <a:prstGeom prst="rect">
            <a:avLst/>
          </a:prstGeom>
        </p:spPr>
        <p:txBody>
          <a:bodyPr anchor="ctr"/>
          <a:lstStyle>
            <a:lvl1pPr algn="ctr">
              <a:defRPr sz="3600" b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quarter" idx="10"/>
          </p:nvPr>
        </p:nvSpPr>
        <p:spPr>
          <a:xfrm>
            <a:off x="214313" y="1214438"/>
            <a:ext cx="8643937" cy="5500687"/>
          </a:xfrm>
          <a:prstGeom prst="rect">
            <a:avLst/>
          </a:prstGeom>
        </p:spPr>
        <p:txBody>
          <a:bodyPr/>
          <a:lstStyle>
            <a:lvl1pPr latinLnBrk="0">
              <a:defRPr sz="2000"/>
            </a:lvl1pPr>
            <a:lvl2pPr latinLnBrk="0">
              <a:defRPr sz="2000"/>
            </a:lvl2pPr>
            <a:lvl3pPr latinLnBrk="0">
              <a:defRPr sz="2000"/>
            </a:lvl3pPr>
            <a:lvl4pPr latinLnBrk="0">
              <a:defRPr sz="2000"/>
            </a:lvl4pPr>
            <a:lvl5pPr latinLnBrk="0">
              <a:defRPr sz="20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C5AC2-B782-4531-BD7A-28E1F628A893}" type="datetime1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28272-F8F1-406B-BC64-3C2812B776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95406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8085"/>
            <a:ext cx="9144000" cy="251991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0" y="0"/>
            <a:ext cx="9144000" cy="735413"/>
          </a:xfrm>
          <a:prstGeom prst="rect">
            <a:avLst/>
          </a:prstGeom>
          <a:solidFill>
            <a:srgbClr val="00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CC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7317" y="1422726"/>
            <a:ext cx="63664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 b="1" dirty="0" smtClean="0">
                <a:latin typeface="+mj-ea"/>
                <a:ea typeface="+mj-ea"/>
              </a:rPr>
              <a:t>간호조직 내 </a:t>
            </a:r>
            <a:r>
              <a:rPr lang="en-US" altLang="ko-KR" sz="4000" b="1" dirty="0" smtClean="0">
                <a:latin typeface="+mj-ea"/>
                <a:ea typeface="+mj-ea"/>
              </a:rPr>
              <a:t>‘</a:t>
            </a:r>
            <a:r>
              <a:rPr lang="ko-KR" altLang="en-US" sz="4000" b="1" dirty="0" smtClean="0">
                <a:latin typeface="+mj-ea"/>
                <a:ea typeface="+mj-ea"/>
              </a:rPr>
              <a:t>태움</a:t>
            </a:r>
            <a:r>
              <a:rPr lang="en-US" altLang="ko-KR" sz="4000" b="1" dirty="0" smtClean="0">
                <a:latin typeface="+mj-ea"/>
                <a:ea typeface="+mj-ea"/>
              </a:rPr>
              <a:t>’</a:t>
            </a:r>
            <a:r>
              <a:rPr lang="ko-KR" altLang="en-US" sz="4000" b="1" dirty="0" smtClean="0">
                <a:latin typeface="+mj-ea"/>
                <a:ea typeface="+mj-ea"/>
              </a:rPr>
              <a:t>현상 </a:t>
            </a:r>
            <a:endParaRPr lang="en-US" altLang="ko-KR" sz="4000" b="1" dirty="0" smtClean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b="1" dirty="0" smtClean="0">
                <a:latin typeface="+mj-ea"/>
                <a:ea typeface="+mj-ea"/>
              </a:rPr>
              <a:t>분석</a:t>
            </a:r>
            <a:r>
              <a:rPr lang="en-US" altLang="ko-KR" sz="4000" b="1" dirty="0" smtClean="0">
                <a:latin typeface="+mj-ea"/>
                <a:ea typeface="+mj-ea"/>
              </a:rPr>
              <a:t> </a:t>
            </a:r>
            <a:r>
              <a:rPr lang="ko-KR" altLang="en-US" sz="4000" b="1" dirty="0" smtClean="0">
                <a:latin typeface="+mj-ea"/>
                <a:ea typeface="+mj-ea"/>
              </a:rPr>
              <a:t>및 향후 방향</a:t>
            </a:r>
            <a:endParaRPr lang="ko-KR" altLang="en-US" sz="4000" b="1" dirty="0">
              <a:latin typeface="+mj-ea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38095" y="4318641"/>
            <a:ext cx="4380612" cy="1000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200" b="1" spc="-100" baseline="-25000" dirty="0" smtClean="0">
                <a:latin typeface="HY견고딕" pitchFamily="18" charset="-127"/>
                <a:ea typeface="HY견고딕" pitchFamily="18" charset="-127"/>
              </a:rPr>
              <a:t>고려대학교  간호대학 </a:t>
            </a:r>
            <a:endParaRPr lang="en-US" altLang="ko-KR" sz="3200" b="1" spc="-100" baseline="-25000" dirty="0" smtClean="0">
              <a:latin typeface="HY견고딕" pitchFamily="18" charset="-127"/>
              <a:ea typeface="HY견고딕" pitchFamily="18" charset="-127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200" b="1" spc="-100" baseline="-25000" dirty="0" smtClean="0">
                <a:latin typeface="HY견고딕" pitchFamily="18" charset="-127"/>
                <a:ea typeface="HY견고딕" pitchFamily="18" charset="-127"/>
              </a:rPr>
              <a:t>서문경애</a:t>
            </a:r>
            <a:endParaRPr lang="en-US" altLang="ko-KR" sz="3200" b="1" spc="-100" baseline="-25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832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8041" y="113456"/>
            <a:ext cx="7886700" cy="876445"/>
          </a:xfrm>
        </p:spPr>
        <p:txBody>
          <a:bodyPr>
            <a:normAutofit/>
          </a:bodyPr>
          <a:lstStyle/>
          <a:p>
            <a:r>
              <a:rPr lang="ko-KR" altLang="en-US" sz="2800" b="1" dirty="0" smtClean="0"/>
              <a:t>사회에서 바라보는 간호사 태움 현상</a:t>
            </a:r>
            <a:r>
              <a:rPr lang="en-US" altLang="ko-KR" sz="2800" b="1" dirty="0" smtClean="0"/>
              <a:t>…</a:t>
            </a:r>
            <a:r>
              <a:rPr lang="ko-KR" altLang="en-US" sz="2800" b="1" dirty="0" smtClean="0"/>
              <a:t> </a:t>
            </a:r>
            <a:endParaRPr lang="ko-KR" altLang="en-US" sz="2800" b="1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369116" y="1149292"/>
            <a:ext cx="5217952" cy="5343787"/>
          </a:xfrm>
        </p:spPr>
        <p:txBody>
          <a:bodyPr>
            <a:normAutofit/>
          </a:bodyPr>
          <a:lstStyle/>
          <a:p>
            <a:r>
              <a:rPr lang="en-US" altLang="ko-KR" sz="1800" b="1" dirty="0" smtClean="0">
                <a:solidFill>
                  <a:srgbClr val="FF0000"/>
                </a:solidFill>
              </a:rPr>
              <a:t>‘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영혼이 재가 되도록 태운다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’</a:t>
            </a:r>
            <a:r>
              <a:rPr lang="ko-KR" altLang="en-US" sz="1800" dirty="0" smtClean="0"/>
              <a:t>는 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</a:t>
            </a:r>
            <a:r>
              <a:rPr lang="ko-KR" altLang="en-US" sz="1800" dirty="0" smtClean="0"/>
              <a:t>뜻에서 알 수 있듯이 명목은 교육이지만 실상은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</a:t>
            </a:r>
            <a:r>
              <a:rPr lang="ko-KR" altLang="en-US" sz="1800" dirty="0" smtClean="0"/>
              <a:t>과도한 인격모독인 경우가 많아서 실제로 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</a:t>
            </a:r>
            <a:r>
              <a:rPr lang="ko-KR" altLang="en-US" sz="1800" dirty="0" smtClean="0"/>
              <a:t>간호사 이직률의 주요 요인으로 꼽히고 있음</a:t>
            </a:r>
            <a:endParaRPr lang="en-US" altLang="ko-KR" sz="1800" dirty="0" smtClean="0"/>
          </a:p>
          <a:p>
            <a:pPr>
              <a:buNone/>
            </a:pPr>
            <a:endParaRPr lang="en-US" altLang="ko-KR" sz="1800" dirty="0" smtClean="0"/>
          </a:p>
          <a:p>
            <a:r>
              <a:rPr lang="ko-KR" altLang="en-US" sz="1800" u="sng" dirty="0" smtClean="0"/>
              <a:t>간호사라는 직업은 그 특성상 환자의 생명을 </a:t>
            </a:r>
            <a:endParaRPr lang="en-US" altLang="ko-KR" sz="1800" u="sng" dirty="0" smtClean="0"/>
          </a:p>
          <a:p>
            <a:pPr>
              <a:buNone/>
            </a:pPr>
            <a:r>
              <a:rPr lang="en-US" altLang="ko-KR" sz="1800" u="sng" dirty="0" smtClean="0"/>
              <a:t>    </a:t>
            </a:r>
            <a:r>
              <a:rPr lang="ko-KR" altLang="en-US" sz="1800" u="sng" dirty="0" smtClean="0"/>
              <a:t>다루는 일이기에 조금의 잘못도 용납이 되지</a:t>
            </a:r>
            <a:endParaRPr lang="en-US" altLang="ko-KR" sz="1800" u="sng" dirty="0" smtClean="0"/>
          </a:p>
          <a:p>
            <a:pPr>
              <a:buNone/>
            </a:pPr>
            <a:r>
              <a:rPr lang="en-US" altLang="ko-KR" sz="1800" u="sng" dirty="0" smtClean="0"/>
              <a:t>    </a:t>
            </a:r>
            <a:r>
              <a:rPr lang="ko-KR" altLang="en-US" sz="1800" u="sng" dirty="0" smtClean="0"/>
              <a:t>않음</a:t>
            </a:r>
            <a:r>
              <a:rPr lang="en-US" altLang="ko-KR" sz="1800" dirty="0" smtClean="0"/>
              <a:t>.  </a:t>
            </a:r>
            <a:r>
              <a:rPr lang="ko-KR" altLang="en-US" sz="1800" dirty="0" smtClean="0"/>
              <a:t>때문에 간호사 간의 위계질서와 엄격한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</a:t>
            </a:r>
            <a:r>
              <a:rPr lang="ko-KR" altLang="en-US" sz="1800" dirty="0" smtClean="0"/>
              <a:t>교육은 필수적이라고 할 수 있음</a:t>
            </a:r>
            <a:r>
              <a:rPr lang="en-US" altLang="ko-KR" sz="1800" dirty="0" smtClean="0"/>
              <a:t>.  </a:t>
            </a:r>
            <a:r>
              <a:rPr lang="ko-KR" altLang="en-US" sz="1800" dirty="0" smtClean="0"/>
              <a:t>그러나 이 과정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</a:t>
            </a:r>
            <a:r>
              <a:rPr lang="ko-KR" altLang="en-US" sz="1800" dirty="0" smtClean="0"/>
              <a:t>에서 본질이 흐려지며 폭력이나 욕설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인격 모독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</a:t>
            </a:r>
            <a:r>
              <a:rPr lang="ko-KR" altLang="en-US" sz="1800" dirty="0" smtClean="0"/>
              <a:t>등이 가해졌고</a:t>
            </a:r>
            <a:r>
              <a:rPr lang="en-US" altLang="ko-KR" sz="1800" dirty="0" smtClean="0"/>
              <a:t>, ‘</a:t>
            </a:r>
            <a:r>
              <a:rPr lang="ko-KR" altLang="en-US" sz="1800" dirty="0" err="1" smtClean="0"/>
              <a:t>태움문화</a:t>
            </a:r>
            <a:r>
              <a:rPr lang="en-US" altLang="ko-KR" sz="1800" dirty="0" smtClean="0"/>
              <a:t>’</a:t>
            </a:r>
            <a:r>
              <a:rPr lang="ko-KR" altLang="en-US" sz="1800" dirty="0" smtClean="0"/>
              <a:t>라는 고질적 병폐를 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</a:t>
            </a:r>
            <a:r>
              <a:rPr lang="ko-KR" altLang="en-US" sz="1800" dirty="0" smtClean="0"/>
              <a:t>낳게 되었음</a:t>
            </a:r>
            <a:r>
              <a:rPr lang="en-US" altLang="ko-KR" sz="1800" dirty="0" smtClean="0"/>
              <a:t>.  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시선뉴스</a:t>
            </a:r>
            <a:r>
              <a:rPr lang="en-US" altLang="ko-KR" sz="1600" dirty="0" smtClean="0"/>
              <a:t>, 2018. 03. 01)</a:t>
            </a:r>
            <a:endParaRPr lang="ko-KR" altLang="en-US" sz="16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2</a:t>
            </a:fld>
            <a:endParaRPr lang="ko-KR" altLang="en-US"/>
          </a:p>
        </p:txBody>
      </p:sp>
      <p:pic>
        <p:nvPicPr>
          <p:cNvPr id="655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17650" t="30893" r="68183" b="11699"/>
          <a:stretch>
            <a:fillRect/>
          </a:stretch>
        </p:blipFill>
        <p:spPr bwMode="auto">
          <a:xfrm>
            <a:off x="5562414" y="981511"/>
            <a:ext cx="2885300" cy="3288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18146" t="22046" r="67795" b="12937"/>
          <a:stretch>
            <a:fillRect/>
          </a:stretch>
        </p:blipFill>
        <p:spPr bwMode="auto">
          <a:xfrm>
            <a:off x="6342077" y="3472033"/>
            <a:ext cx="2457975" cy="319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18782" y="1132513"/>
            <a:ext cx="5016616" cy="5444455"/>
          </a:xfrm>
        </p:spPr>
        <p:txBody>
          <a:bodyPr>
            <a:normAutofit lnSpcReduction="10000"/>
          </a:bodyPr>
          <a:lstStyle/>
          <a:p>
            <a:r>
              <a:rPr lang="en-US" altLang="ko-KR" sz="1800" b="1" dirty="0" smtClean="0">
                <a:solidFill>
                  <a:srgbClr val="FF0000"/>
                </a:solidFill>
              </a:rPr>
              <a:t>‘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태움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’</a:t>
            </a:r>
            <a:r>
              <a:rPr lang="ko-KR" altLang="en-US" sz="1800" dirty="0" smtClean="0"/>
              <a:t>은 선배간호사가 후배를 가르치며 폭언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 </a:t>
            </a:r>
            <a:r>
              <a:rPr lang="ko-KR" altLang="en-US" sz="1800" dirty="0" smtClean="0"/>
              <a:t>과 폭행을 일삼는 악습을 일컫는 말로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b="1" dirty="0" smtClean="0"/>
              <a:t>      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‘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재가 될 때까지 태운다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’</a:t>
            </a:r>
            <a:r>
              <a:rPr lang="ko-KR" altLang="en-US" sz="1800" dirty="0" smtClean="0"/>
              <a:t>는 표현까지 나옴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endParaRPr lang="en-US" altLang="ko-KR" sz="1800" dirty="0" smtClean="0"/>
          </a:p>
          <a:p>
            <a:r>
              <a:rPr lang="ko-KR" altLang="en-US" sz="1800" dirty="0" smtClean="0"/>
              <a:t>원래는 의료업무의 특성상 </a:t>
            </a:r>
            <a:r>
              <a:rPr lang="ko-KR" altLang="en-US" sz="1800" dirty="0" err="1" smtClean="0"/>
              <a:t>실수없이</a:t>
            </a:r>
            <a:r>
              <a:rPr lang="ko-KR" altLang="en-US" sz="1800" dirty="0" smtClean="0"/>
              <a:t> 일하도록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 </a:t>
            </a:r>
            <a:r>
              <a:rPr lang="ko-KR" altLang="en-US" sz="1800" dirty="0" smtClean="0"/>
              <a:t>엄격히 가르치는 과정에서 생겨났음</a:t>
            </a:r>
            <a:r>
              <a:rPr lang="en-US" altLang="ko-KR" sz="1800" dirty="0" smtClean="0"/>
              <a:t>. </a:t>
            </a:r>
            <a:r>
              <a:rPr lang="ko-KR" altLang="en-US" sz="1800" dirty="0" smtClean="0"/>
              <a:t>그러나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 </a:t>
            </a:r>
            <a:r>
              <a:rPr lang="ko-KR" altLang="en-US" sz="1800" dirty="0" smtClean="0"/>
              <a:t>현재는 태움은 교육을 빙자한 폭력이 되었음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endParaRPr lang="en-US" altLang="ko-KR" sz="1800" dirty="0" smtClean="0"/>
          </a:p>
          <a:p>
            <a:r>
              <a:rPr lang="ko-KR" altLang="en-US" sz="1800" b="1" dirty="0" smtClean="0">
                <a:solidFill>
                  <a:srgbClr val="0070C0"/>
                </a:solidFill>
              </a:rPr>
              <a:t>간호사는 환자의 건강을 돌보는 </a:t>
            </a:r>
            <a:r>
              <a:rPr lang="ko-KR" altLang="en-US" sz="1800" b="1" dirty="0" err="1" smtClean="0">
                <a:solidFill>
                  <a:srgbClr val="0070C0"/>
                </a:solidFill>
              </a:rPr>
              <a:t>최일선에</a:t>
            </a:r>
            <a:r>
              <a:rPr lang="ko-KR" altLang="en-US" sz="1800" b="1" dirty="0" smtClean="0">
                <a:solidFill>
                  <a:srgbClr val="0070C0"/>
                </a:solidFill>
              </a:rPr>
              <a:t> </a:t>
            </a:r>
            <a:endParaRPr lang="en-US" altLang="ko-KR" sz="18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altLang="ko-KR" sz="1800" b="1" dirty="0" smtClean="0">
                <a:solidFill>
                  <a:srgbClr val="0070C0"/>
                </a:solidFill>
              </a:rPr>
              <a:t>      </a:t>
            </a:r>
            <a:r>
              <a:rPr lang="ko-KR" altLang="en-US" sz="1800" b="1" dirty="0" smtClean="0">
                <a:solidFill>
                  <a:srgbClr val="0070C0"/>
                </a:solidFill>
              </a:rPr>
              <a:t>있기 때문에 이들에 대한 인권침해는 </a:t>
            </a:r>
            <a:endParaRPr lang="en-US" altLang="ko-KR" sz="18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altLang="ko-KR" sz="1800" b="1" dirty="0" smtClean="0">
                <a:solidFill>
                  <a:srgbClr val="0070C0"/>
                </a:solidFill>
              </a:rPr>
              <a:t>      </a:t>
            </a:r>
            <a:r>
              <a:rPr lang="ko-KR" altLang="en-US" sz="1800" b="1" dirty="0" smtClean="0">
                <a:solidFill>
                  <a:srgbClr val="0070C0"/>
                </a:solidFill>
              </a:rPr>
              <a:t>의료서비스의 </a:t>
            </a:r>
            <a:r>
              <a:rPr lang="ko-KR" altLang="en-US" sz="1800" b="1" dirty="0" err="1" smtClean="0">
                <a:solidFill>
                  <a:srgbClr val="0070C0"/>
                </a:solidFill>
              </a:rPr>
              <a:t>질저하로</a:t>
            </a:r>
            <a:r>
              <a:rPr lang="ko-KR" altLang="en-US" sz="18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1800" b="1" dirty="0" err="1" smtClean="0">
                <a:solidFill>
                  <a:srgbClr val="0070C0"/>
                </a:solidFill>
              </a:rPr>
              <a:t>이어질수</a:t>
            </a:r>
            <a:r>
              <a:rPr lang="ko-KR" altLang="en-US" sz="1800" b="1" dirty="0" smtClean="0">
                <a:solidFill>
                  <a:srgbClr val="0070C0"/>
                </a:solidFill>
              </a:rPr>
              <a:t> 있어</a:t>
            </a:r>
            <a:endParaRPr lang="en-US" altLang="ko-KR" sz="18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altLang="ko-KR" sz="1800" b="1" dirty="0" smtClean="0">
                <a:solidFill>
                  <a:srgbClr val="0070C0"/>
                </a:solidFill>
              </a:rPr>
              <a:t>      </a:t>
            </a:r>
            <a:r>
              <a:rPr lang="ko-KR" altLang="en-US" sz="1800" b="1" dirty="0" smtClean="0">
                <a:solidFill>
                  <a:srgbClr val="0070C0"/>
                </a:solidFill>
              </a:rPr>
              <a:t>큰 문제가 됨</a:t>
            </a:r>
            <a:endParaRPr lang="en-US" altLang="ko-KR" sz="18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en-US" altLang="ko-KR" sz="1800" dirty="0" smtClean="0"/>
          </a:p>
          <a:p>
            <a:r>
              <a:rPr lang="ko-KR" altLang="en-US" sz="1800" dirty="0" smtClean="0">
                <a:solidFill>
                  <a:srgbClr val="FF0000"/>
                </a:solidFill>
              </a:rPr>
              <a:t>간호사의 태움</a:t>
            </a:r>
            <a:r>
              <a:rPr lang="en-US" altLang="ko-KR" sz="1800" dirty="0" smtClean="0">
                <a:solidFill>
                  <a:srgbClr val="FF0000"/>
                </a:solidFill>
              </a:rPr>
              <a:t>, </a:t>
            </a:r>
            <a:r>
              <a:rPr lang="ko-KR" altLang="en-US" sz="1800" dirty="0" smtClean="0">
                <a:solidFill>
                  <a:srgbClr val="FF0000"/>
                </a:solidFill>
              </a:rPr>
              <a:t>악습의 밑바탕에는 </a:t>
            </a:r>
            <a:r>
              <a:rPr lang="ko-KR" altLang="en-US" sz="1800" u="sng" dirty="0" smtClean="0">
                <a:solidFill>
                  <a:srgbClr val="FF0000"/>
                </a:solidFill>
              </a:rPr>
              <a:t>의료계의 </a:t>
            </a:r>
            <a:endParaRPr lang="en-US" altLang="ko-KR" sz="1800" u="sng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u="sng" dirty="0" smtClean="0">
                <a:solidFill>
                  <a:srgbClr val="FF0000"/>
                </a:solidFill>
              </a:rPr>
              <a:t>      </a:t>
            </a:r>
            <a:r>
              <a:rPr lang="ko-KR" altLang="en-US" sz="1800" u="sng" dirty="0" smtClean="0">
                <a:solidFill>
                  <a:srgbClr val="FF0000"/>
                </a:solidFill>
              </a:rPr>
              <a:t>구조적인 문제가 있음</a:t>
            </a:r>
            <a:r>
              <a:rPr lang="en-US" altLang="ko-KR" sz="1800" u="sng" dirty="0" smtClean="0">
                <a:solidFill>
                  <a:srgbClr val="FF0000"/>
                </a:solidFill>
              </a:rPr>
              <a:t>.</a:t>
            </a:r>
            <a:endParaRPr lang="ko-KR" altLang="en-US" sz="1800" u="sng" dirty="0">
              <a:solidFill>
                <a:srgbClr val="FF0000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36228" y="138623"/>
            <a:ext cx="8204957" cy="876445"/>
          </a:xfrm>
        </p:spPr>
        <p:txBody>
          <a:bodyPr>
            <a:normAutofit/>
          </a:bodyPr>
          <a:lstStyle/>
          <a:p>
            <a:r>
              <a:rPr lang="ko-KR" altLang="en-US" sz="1600" b="1" dirty="0" smtClean="0"/>
              <a:t>사회에서 바라보는 간호사 태움 현상</a:t>
            </a:r>
            <a:r>
              <a:rPr lang="en-US" altLang="ko-KR" sz="2400" b="1" i="1" dirty="0" smtClean="0"/>
              <a:t>…  </a:t>
            </a:r>
            <a:r>
              <a:rPr lang="ko-KR" altLang="en-US" sz="2400" b="1" i="1" dirty="0" smtClean="0"/>
              <a:t>간호조직 문화 이대로 좋은가</a:t>
            </a:r>
            <a:r>
              <a:rPr lang="en-US" altLang="ko-KR" sz="2400" b="1" i="1" dirty="0" smtClean="0"/>
              <a:t>?</a:t>
            </a:r>
            <a:endParaRPr lang="ko-KR" altLang="en-US" sz="2400" b="1" i="1" dirty="0"/>
          </a:p>
        </p:txBody>
      </p:sp>
      <p:sp>
        <p:nvSpPr>
          <p:cNvPr id="7" name="아래쪽 화살표 설명선 6"/>
          <p:cNvSpPr/>
          <p:nvPr/>
        </p:nvSpPr>
        <p:spPr>
          <a:xfrm>
            <a:off x="5662569" y="1115735"/>
            <a:ext cx="3036814" cy="1426129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872294" y="1283516"/>
            <a:ext cx="2701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b="1" dirty="0" smtClean="0"/>
              <a:t> 신규간호사의 부적응</a:t>
            </a:r>
            <a:endParaRPr lang="en-US" altLang="ko-KR" sz="1400" b="1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400" b="1" dirty="0" smtClean="0"/>
              <a:t> </a:t>
            </a:r>
            <a:r>
              <a:rPr lang="ko-KR" altLang="en-US" sz="1400" b="1" dirty="0" smtClean="0"/>
              <a:t>선배간호사의 과중한 업무</a:t>
            </a:r>
            <a:endParaRPr lang="ko-KR" altLang="en-US" sz="1400" b="1" dirty="0"/>
          </a:p>
        </p:txBody>
      </p:sp>
      <p:sp>
        <p:nvSpPr>
          <p:cNvPr id="12" name="아래쪽 화살표 설명선 11"/>
          <p:cNvSpPr/>
          <p:nvPr/>
        </p:nvSpPr>
        <p:spPr>
          <a:xfrm>
            <a:off x="5679347" y="2642531"/>
            <a:ext cx="3036814" cy="1426129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아래쪽 화살표 설명선 12"/>
          <p:cNvSpPr/>
          <p:nvPr/>
        </p:nvSpPr>
        <p:spPr>
          <a:xfrm>
            <a:off x="5654180" y="4177716"/>
            <a:ext cx="3036814" cy="1426129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690812" y="2828808"/>
            <a:ext cx="30874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b="1" dirty="0" err="1" smtClean="0"/>
              <a:t>간호조직내</a:t>
            </a:r>
            <a:r>
              <a:rPr lang="ko-KR" altLang="en-US" sz="1400" b="1" dirty="0" smtClean="0"/>
              <a:t> 태움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괴롭힘이 해결되기 </a:t>
            </a:r>
            <a:endParaRPr lang="en-US" altLang="ko-KR" sz="1400" b="1" dirty="0" smtClean="0"/>
          </a:p>
          <a:p>
            <a:r>
              <a:rPr lang="en-US" altLang="ko-KR" sz="1400" b="1" dirty="0" smtClean="0"/>
              <a:t>         </a:t>
            </a:r>
            <a:r>
              <a:rPr lang="ko-KR" altLang="en-US" sz="1400" b="1" dirty="0" smtClean="0"/>
              <a:t>힘든 </a:t>
            </a:r>
            <a:r>
              <a:rPr lang="ko-KR" altLang="en-US" sz="1400" b="1" dirty="0" err="1" smtClean="0"/>
              <a:t>여러가지</a:t>
            </a:r>
            <a:r>
              <a:rPr lang="ko-KR" altLang="en-US" sz="1400" b="1" dirty="0" smtClean="0"/>
              <a:t> 이유들</a:t>
            </a:r>
            <a:r>
              <a:rPr lang="en-US" altLang="ko-KR" sz="1400" b="1" dirty="0" smtClean="0"/>
              <a:t>…</a:t>
            </a:r>
          </a:p>
          <a:p>
            <a:endParaRPr lang="ko-KR" altLang="en-US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814969" y="4279784"/>
            <a:ext cx="2842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b="1" dirty="0" smtClean="0"/>
              <a:t> 의료서비스 질 개선을 위해 </a:t>
            </a:r>
            <a:endParaRPr lang="en-US" altLang="ko-KR" sz="1400" b="1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400" b="1" dirty="0" smtClean="0"/>
              <a:t> </a:t>
            </a:r>
            <a:r>
              <a:rPr lang="ko-KR" altLang="en-US" sz="1400" b="1" dirty="0" smtClean="0"/>
              <a:t>태움의 근본 원인을 해결해야 함</a:t>
            </a:r>
            <a:endParaRPr lang="ko-KR" altLang="en-US" sz="1400" b="1" dirty="0"/>
          </a:p>
        </p:txBody>
      </p:sp>
      <p:sp>
        <p:nvSpPr>
          <p:cNvPr id="16" name="구름 모양 설명선 15"/>
          <p:cNvSpPr/>
          <p:nvPr/>
        </p:nvSpPr>
        <p:spPr>
          <a:xfrm>
            <a:off x="5897460" y="5629013"/>
            <a:ext cx="2684477" cy="918594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6410587" y="5747858"/>
            <a:ext cx="19364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b="1" dirty="0" smtClean="0"/>
              <a:t> 정책적 요인</a:t>
            </a:r>
            <a:endParaRPr lang="en-US" altLang="ko-KR" sz="1400" b="1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400" b="1" dirty="0" smtClean="0"/>
              <a:t> </a:t>
            </a:r>
            <a:r>
              <a:rPr lang="ko-KR" altLang="en-US" sz="1400" b="1" dirty="0" smtClean="0"/>
              <a:t>병원구조적 요인</a:t>
            </a:r>
            <a:endParaRPr lang="en-US" altLang="ko-KR" sz="1400" b="1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400" b="1" dirty="0" smtClean="0"/>
              <a:t> </a:t>
            </a:r>
            <a:r>
              <a:rPr lang="ko-KR" altLang="en-US" sz="1400" b="1" dirty="0" smtClean="0"/>
              <a:t>인적 및 교육적 요인 </a:t>
            </a:r>
            <a:endParaRPr lang="ko-KR" altLang="en-US" sz="1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제목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ko-KR" altLang="en-US" sz="2800" dirty="0" err="1" smtClean="0">
                <a:solidFill>
                  <a:schemeClr val="tx1"/>
                </a:solidFill>
              </a:rPr>
              <a:t>간호조직내</a:t>
            </a:r>
            <a:r>
              <a:rPr lang="ko-KR" altLang="en-US" sz="2800" dirty="0" smtClean="0">
                <a:solidFill>
                  <a:schemeClr val="tx1"/>
                </a:solidFill>
              </a:rPr>
              <a:t> </a:t>
            </a:r>
            <a:r>
              <a:rPr lang="en-US" altLang="ko-KR" sz="2800" dirty="0" smtClean="0">
                <a:solidFill>
                  <a:schemeClr val="tx1"/>
                </a:solidFill>
              </a:rPr>
              <a:t>‘</a:t>
            </a:r>
            <a:r>
              <a:rPr lang="ko-KR" altLang="en-US" sz="2800" dirty="0" smtClean="0">
                <a:solidFill>
                  <a:schemeClr val="tx1"/>
                </a:solidFill>
              </a:rPr>
              <a:t>태움</a:t>
            </a:r>
            <a:r>
              <a:rPr lang="en-US" altLang="ko-KR" sz="2800" dirty="0" smtClean="0">
                <a:solidFill>
                  <a:schemeClr val="tx1"/>
                </a:solidFill>
              </a:rPr>
              <a:t>’</a:t>
            </a:r>
            <a:r>
              <a:rPr lang="ko-KR" altLang="en-US" sz="2800" dirty="0" smtClean="0">
                <a:solidFill>
                  <a:schemeClr val="tx1"/>
                </a:solidFill>
              </a:rPr>
              <a:t>현상 분석을 위한 참고자료</a:t>
            </a:r>
          </a:p>
        </p:txBody>
      </p:sp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1285860"/>
            <a:ext cx="9001156" cy="5429264"/>
            <a:chOff x="298428" y="4908552"/>
            <a:chExt cx="6281118" cy="3664702"/>
          </a:xfrm>
        </p:grpSpPr>
        <p:sp>
          <p:nvSpPr>
            <p:cNvPr id="4" name="자유형 3"/>
            <p:cNvSpPr/>
            <p:nvPr/>
          </p:nvSpPr>
          <p:spPr>
            <a:xfrm flipH="1" flipV="1">
              <a:off x="3420421" y="6705600"/>
              <a:ext cx="2970521" cy="1867654"/>
            </a:xfrm>
            <a:custGeom>
              <a:avLst/>
              <a:gdLst>
                <a:gd name="connsiteX0" fmla="*/ 0 w 4500594"/>
                <a:gd name="connsiteY0" fmla="*/ 0 h 3143272"/>
                <a:gd name="connsiteX1" fmla="*/ 4500594 w 4500594"/>
                <a:gd name="connsiteY1" fmla="*/ 0 h 3143272"/>
                <a:gd name="connsiteX2" fmla="*/ 4500594 w 4500594"/>
                <a:gd name="connsiteY2" fmla="*/ 3143272 h 3143272"/>
                <a:gd name="connsiteX3" fmla="*/ 0 w 4500594"/>
                <a:gd name="connsiteY3" fmla="*/ 3143272 h 3143272"/>
                <a:gd name="connsiteX4" fmla="*/ 0 w 4500594"/>
                <a:gd name="connsiteY4" fmla="*/ 0 h 3143272"/>
                <a:gd name="connsiteX0" fmla="*/ 0 w 4500594"/>
                <a:gd name="connsiteY0" fmla="*/ 24251 h 3167523"/>
                <a:gd name="connsiteX1" fmla="*/ 4027290 w 4500594"/>
                <a:gd name="connsiteY1" fmla="*/ 0 h 3167523"/>
                <a:gd name="connsiteX2" fmla="*/ 4500594 w 4500594"/>
                <a:gd name="connsiteY2" fmla="*/ 3167523 h 3167523"/>
                <a:gd name="connsiteX3" fmla="*/ 0 w 4500594"/>
                <a:gd name="connsiteY3" fmla="*/ 3167523 h 3167523"/>
                <a:gd name="connsiteX4" fmla="*/ 0 w 4500594"/>
                <a:gd name="connsiteY4" fmla="*/ 24251 h 3167523"/>
                <a:gd name="connsiteX0" fmla="*/ 0 w 4500594"/>
                <a:gd name="connsiteY0" fmla="*/ 24251 h 3167523"/>
                <a:gd name="connsiteX1" fmla="*/ 4027290 w 4500594"/>
                <a:gd name="connsiteY1" fmla="*/ 0 h 3167523"/>
                <a:gd name="connsiteX2" fmla="*/ 4500594 w 4500594"/>
                <a:gd name="connsiteY2" fmla="*/ 3167523 h 3167523"/>
                <a:gd name="connsiteX3" fmla="*/ 6833 w 4500594"/>
                <a:gd name="connsiteY3" fmla="*/ 2366962 h 3167523"/>
                <a:gd name="connsiteX4" fmla="*/ 0 w 4500594"/>
                <a:gd name="connsiteY4" fmla="*/ 24251 h 3167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0594" h="3167523">
                  <a:moveTo>
                    <a:pt x="0" y="24251"/>
                  </a:moveTo>
                  <a:lnTo>
                    <a:pt x="4027290" y="0"/>
                  </a:lnTo>
                  <a:lnTo>
                    <a:pt x="4500594" y="3167523"/>
                  </a:lnTo>
                  <a:lnTo>
                    <a:pt x="6833" y="2366962"/>
                  </a:lnTo>
                  <a:cubicBezTo>
                    <a:pt x="4555" y="1586058"/>
                    <a:pt x="2278" y="805155"/>
                    <a:pt x="0" y="24251"/>
                  </a:cubicBezTo>
                  <a:close/>
                </a:path>
              </a:pathLst>
            </a:custGeom>
            <a:gradFill flip="none" rotWithShape="1">
              <a:gsLst>
                <a:gs pos="10000">
                  <a:schemeClr val="tx2">
                    <a:lumMod val="75000"/>
                    <a:alpha val="69000"/>
                  </a:schemeClr>
                </a:gs>
                <a:gs pos="42000">
                  <a:schemeClr val="tx2">
                    <a:lumMod val="60000"/>
                    <a:lumOff val="40000"/>
                    <a:alpha val="53000"/>
                  </a:schemeClr>
                </a:gs>
                <a:gs pos="76000">
                  <a:schemeClr val="bg1">
                    <a:alpha val="39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891932" y="7010375"/>
              <a:ext cx="2687614" cy="1552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perspectiveRight"/>
              <a:lightRig rig="flat" dir="t"/>
            </a:scene3d>
            <a:sp3d extrusionH="635000" prstMaterial="clear">
              <a:bevelT/>
              <a:extrusionClr>
                <a:schemeClr val="tx2">
                  <a:lumMod val="60000"/>
                  <a:lumOff val="4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sp>
          <p:nvSpPr>
            <p:cNvPr id="6" name="자유형 5"/>
            <p:cNvSpPr/>
            <p:nvPr/>
          </p:nvSpPr>
          <p:spPr>
            <a:xfrm>
              <a:off x="439881" y="4921252"/>
              <a:ext cx="2970520" cy="1784348"/>
            </a:xfrm>
            <a:custGeom>
              <a:avLst/>
              <a:gdLst>
                <a:gd name="connsiteX0" fmla="*/ 0 w 4500594"/>
                <a:gd name="connsiteY0" fmla="*/ 0 h 3143272"/>
                <a:gd name="connsiteX1" fmla="*/ 4500594 w 4500594"/>
                <a:gd name="connsiteY1" fmla="*/ 0 h 3143272"/>
                <a:gd name="connsiteX2" fmla="*/ 4500594 w 4500594"/>
                <a:gd name="connsiteY2" fmla="*/ 3143272 h 3143272"/>
                <a:gd name="connsiteX3" fmla="*/ 0 w 4500594"/>
                <a:gd name="connsiteY3" fmla="*/ 3143272 h 3143272"/>
                <a:gd name="connsiteX4" fmla="*/ 0 w 4500594"/>
                <a:gd name="connsiteY4" fmla="*/ 0 h 3143272"/>
                <a:gd name="connsiteX0" fmla="*/ 0 w 4500594"/>
                <a:gd name="connsiteY0" fmla="*/ 24251 h 3167523"/>
                <a:gd name="connsiteX1" fmla="*/ 4027290 w 4500594"/>
                <a:gd name="connsiteY1" fmla="*/ 0 h 3167523"/>
                <a:gd name="connsiteX2" fmla="*/ 4500594 w 4500594"/>
                <a:gd name="connsiteY2" fmla="*/ 3167523 h 3167523"/>
                <a:gd name="connsiteX3" fmla="*/ 0 w 4500594"/>
                <a:gd name="connsiteY3" fmla="*/ 3167523 h 3167523"/>
                <a:gd name="connsiteX4" fmla="*/ 0 w 4500594"/>
                <a:gd name="connsiteY4" fmla="*/ 24251 h 3167523"/>
                <a:gd name="connsiteX0" fmla="*/ 0 w 4500594"/>
                <a:gd name="connsiteY0" fmla="*/ 24251 h 3167523"/>
                <a:gd name="connsiteX1" fmla="*/ 4027290 w 4500594"/>
                <a:gd name="connsiteY1" fmla="*/ 0 h 3167523"/>
                <a:gd name="connsiteX2" fmla="*/ 4500594 w 4500594"/>
                <a:gd name="connsiteY2" fmla="*/ 3167523 h 3167523"/>
                <a:gd name="connsiteX3" fmla="*/ 6833 w 4500594"/>
                <a:gd name="connsiteY3" fmla="*/ 2366962 h 3167523"/>
                <a:gd name="connsiteX4" fmla="*/ 0 w 4500594"/>
                <a:gd name="connsiteY4" fmla="*/ 24251 h 3167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0594" h="3167523">
                  <a:moveTo>
                    <a:pt x="0" y="24251"/>
                  </a:moveTo>
                  <a:lnTo>
                    <a:pt x="4027290" y="0"/>
                  </a:lnTo>
                  <a:lnTo>
                    <a:pt x="4500594" y="3167523"/>
                  </a:lnTo>
                  <a:lnTo>
                    <a:pt x="6833" y="2366962"/>
                  </a:lnTo>
                  <a:cubicBezTo>
                    <a:pt x="4555" y="1586058"/>
                    <a:pt x="2278" y="805155"/>
                    <a:pt x="0" y="24251"/>
                  </a:cubicBezTo>
                  <a:close/>
                </a:path>
              </a:pathLst>
            </a:custGeom>
            <a:gradFill flip="none" rotWithShape="1">
              <a:gsLst>
                <a:gs pos="10000">
                  <a:schemeClr val="tx2">
                    <a:lumMod val="75000"/>
                    <a:alpha val="69000"/>
                  </a:schemeClr>
                </a:gs>
                <a:gs pos="42000">
                  <a:schemeClr val="tx2">
                    <a:lumMod val="60000"/>
                    <a:lumOff val="40000"/>
                    <a:alpha val="53000"/>
                  </a:schemeClr>
                </a:gs>
                <a:gs pos="76000">
                  <a:schemeClr val="bg1">
                    <a:alpha val="39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298428" y="4925300"/>
              <a:ext cx="2687613" cy="1552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perspectiveLeft"/>
              <a:lightRig rig="flat" dir="t"/>
            </a:scene3d>
            <a:sp3d extrusionH="635000" prstMaterial="clear">
              <a:bevelT/>
              <a:extrusionClr>
                <a:schemeClr val="tx2">
                  <a:lumMod val="60000"/>
                  <a:lumOff val="4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 dirty="0"/>
            </a:p>
          </p:txBody>
        </p:sp>
        <p:sp>
          <p:nvSpPr>
            <p:cNvPr id="8" name="자유형 7"/>
            <p:cNvSpPr/>
            <p:nvPr/>
          </p:nvSpPr>
          <p:spPr>
            <a:xfrm flipH="1">
              <a:off x="3420421" y="4908552"/>
              <a:ext cx="2970521" cy="1809748"/>
            </a:xfrm>
            <a:custGeom>
              <a:avLst/>
              <a:gdLst>
                <a:gd name="connsiteX0" fmla="*/ 0 w 4500594"/>
                <a:gd name="connsiteY0" fmla="*/ 0 h 3143272"/>
                <a:gd name="connsiteX1" fmla="*/ 4500594 w 4500594"/>
                <a:gd name="connsiteY1" fmla="*/ 0 h 3143272"/>
                <a:gd name="connsiteX2" fmla="*/ 4500594 w 4500594"/>
                <a:gd name="connsiteY2" fmla="*/ 3143272 h 3143272"/>
                <a:gd name="connsiteX3" fmla="*/ 0 w 4500594"/>
                <a:gd name="connsiteY3" fmla="*/ 3143272 h 3143272"/>
                <a:gd name="connsiteX4" fmla="*/ 0 w 4500594"/>
                <a:gd name="connsiteY4" fmla="*/ 0 h 3143272"/>
                <a:gd name="connsiteX0" fmla="*/ 0 w 4500594"/>
                <a:gd name="connsiteY0" fmla="*/ 24251 h 3167523"/>
                <a:gd name="connsiteX1" fmla="*/ 4027290 w 4500594"/>
                <a:gd name="connsiteY1" fmla="*/ 0 h 3167523"/>
                <a:gd name="connsiteX2" fmla="*/ 4500594 w 4500594"/>
                <a:gd name="connsiteY2" fmla="*/ 3167523 h 3167523"/>
                <a:gd name="connsiteX3" fmla="*/ 0 w 4500594"/>
                <a:gd name="connsiteY3" fmla="*/ 3167523 h 3167523"/>
                <a:gd name="connsiteX4" fmla="*/ 0 w 4500594"/>
                <a:gd name="connsiteY4" fmla="*/ 24251 h 3167523"/>
                <a:gd name="connsiteX0" fmla="*/ 0 w 4500594"/>
                <a:gd name="connsiteY0" fmla="*/ 24251 h 3167523"/>
                <a:gd name="connsiteX1" fmla="*/ 4027290 w 4500594"/>
                <a:gd name="connsiteY1" fmla="*/ 0 h 3167523"/>
                <a:gd name="connsiteX2" fmla="*/ 4500594 w 4500594"/>
                <a:gd name="connsiteY2" fmla="*/ 3167523 h 3167523"/>
                <a:gd name="connsiteX3" fmla="*/ 6833 w 4500594"/>
                <a:gd name="connsiteY3" fmla="*/ 2366962 h 3167523"/>
                <a:gd name="connsiteX4" fmla="*/ 0 w 4500594"/>
                <a:gd name="connsiteY4" fmla="*/ 24251 h 3167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0594" h="3167523">
                  <a:moveTo>
                    <a:pt x="0" y="24251"/>
                  </a:moveTo>
                  <a:lnTo>
                    <a:pt x="4027290" y="0"/>
                  </a:lnTo>
                  <a:lnTo>
                    <a:pt x="4500594" y="3167523"/>
                  </a:lnTo>
                  <a:lnTo>
                    <a:pt x="6833" y="2366962"/>
                  </a:lnTo>
                  <a:cubicBezTo>
                    <a:pt x="4555" y="1586058"/>
                    <a:pt x="2278" y="805155"/>
                    <a:pt x="0" y="24251"/>
                  </a:cubicBezTo>
                  <a:close/>
                </a:path>
              </a:pathLst>
            </a:custGeom>
            <a:gradFill flip="none" rotWithShape="1">
              <a:gsLst>
                <a:gs pos="10000">
                  <a:schemeClr val="tx2">
                    <a:lumMod val="75000"/>
                    <a:alpha val="69000"/>
                  </a:schemeClr>
                </a:gs>
                <a:gs pos="42000">
                  <a:schemeClr val="tx2">
                    <a:lumMod val="60000"/>
                    <a:lumOff val="40000"/>
                    <a:alpha val="53000"/>
                  </a:schemeClr>
                </a:gs>
                <a:gs pos="76000">
                  <a:schemeClr val="bg1">
                    <a:alpha val="39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891932" y="4921252"/>
              <a:ext cx="2687614" cy="1552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perspectiveRight"/>
              <a:lightRig rig="flat" dir="t"/>
            </a:scene3d>
            <a:sp3d extrusionH="635000" prstMaterial="clear">
              <a:bevelT/>
              <a:extrusionClr>
                <a:schemeClr val="tx2">
                  <a:lumMod val="60000"/>
                  <a:lumOff val="4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sp>
          <p:nvSpPr>
            <p:cNvPr id="10" name="자유형 9"/>
            <p:cNvSpPr/>
            <p:nvPr/>
          </p:nvSpPr>
          <p:spPr>
            <a:xfrm flipV="1">
              <a:off x="439881" y="6705600"/>
              <a:ext cx="2970520" cy="1867654"/>
            </a:xfrm>
            <a:custGeom>
              <a:avLst/>
              <a:gdLst>
                <a:gd name="connsiteX0" fmla="*/ 0 w 4500594"/>
                <a:gd name="connsiteY0" fmla="*/ 0 h 3143272"/>
                <a:gd name="connsiteX1" fmla="*/ 4500594 w 4500594"/>
                <a:gd name="connsiteY1" fmla="*/ 0 h 3143272"/>
                <a:gd name="connsiteX2" fmla="*/ 4500594 w 4500594"/>
                <a:gd name="connsiteY2" fmla="*/ 3143272 h 3143272"/>
                <a:gd name="connsiteX3" fmla="*/ 0 w 4500594"/>
                <a:gd name="connsiteY3" fmla="*/ 3143272 h 3143272"/>
                <a:gd name="connsiteX4" fmla="*/ 0 w 4500594"/>
                <a:gd name="connsiteY4" fmla="*/ 0 h 3143272"/>
                <a:gd name="connsiteX0" fmla="*/ 0 w 4500594"/>
                <a:gd name="connsiteY0" fmla="*/ 24251 h 3167523"/>
                <a:gd name="connsiteX1" fmla="*/ 4027290 w 4500594"/>
                <a:gd name="connsiteY1" fmla="*/ 0 h 3167523"/>
                <a:gd name="connsiteX2" fmla="*/ 4500594 w 4500594"/>
                <a:gd name="connsiteY2" fmla="*/ 3167523 h 3167523"/>
                <a:gd name="connsiteX3" fmla="*/ 0 w 4500594"/>
                <a:gd name="connsiteY3" fmla="*/ 3167523 h 3167523"/>
                <a:gd name="connsiteX4" fmla="*/ 0 w 4500594"/>
                <a:gd name="connsiteY4" fmla="*/ 24251 h 3167523"/>
                <a:gd name="connsiteX0" fmla="*/ 0 w 4500594"/>
                <a:gd name="connsiteY0" fmla="*/ 24251 h 3167523"/>
                <a:gd name="connsiteX1" fmla="*/ 4027290 w 4500594"/>
                <a:gd name="connsiteY1" fmla="*/ 0 h 3167523"/>
                <a:gd name="connsiteX2" fmla="*/ 4500594 w 4500594"/>
                <a:gd name="connsiteY2" fmla="*/ 3167523 h 3167523"/>
                <a:gd name="connsiteX3" fmla="*/ 6833 w 4500594"/>
                <a:gd name="connsiteY3" fmla="*/ 2366962 h 3167523"/>
                <a:gd name="connsiteX4" fmla="*/ 0 w 4500594"/>
                <a:gd name="connsiteY4" fmla="*/ 24251 h 3167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0594" h="3167523">
                  <a:moveTo>
                    <a:pt x="0" y="24251"/>
                  </a:moveTo>
                  <a:lnTo>
                    <a:pt x="4027290" y="0"/>
                  </a:lnTo>
                  <a:lnTo>
                    <a:pt x="4500594" y="3167523"/>
                  </a:lnTo>
                  <a:lnTo>
                    <a:pt x="6833" y="2366962"/>
                  </a:lnTo>
                  <a:cubicBezTo>
                    <a:pt x="4555" y="1586058"/>
                    <a:pt x="2278" y="805155"/>
                    <a:pt x="0" y="24251"/>
                  </a:cubicBezTo>
                  <a:close/>
                </a:path>
              </a:pathLst>
            </a:custGeom>
            <a:gradFill flip="none" rotWithShape="1">
              <a:gsLst>
                <a:gs pos="10000">
                  <a:schemeClr val="tx2">
                    <a:lumMod val="75000"/>
                    <a:alpha val="69000"/>
                  </a:schemeClr>
                </a:gs>
                <a:gs pos="42000">
                  <a:schemeClr val="tx2">
                    <a:lumMod val="60000"/>
                    <a:lumOff val="40000"/>
                    <a:alpha val="53000"/>
                  </a:schemeClr>
                </a:gs>
                <a:gs pos="76000">
                  <a:schemeClr val="bg1">
                    <a:alpha val="39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298428" y="7010375"/>
              <a:ext cx="2687613" cy="1552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perspectiveLeft"/>
              <a:lightRig rig="flat" dir="t"/>
            </a:scene3d>
            <a:sp3d extrusionH="635000" prstMaterial="clear">
              <a:bevelT/>
              <a:extrusionClr>
                <a:schemeClr val="tx2">
                  <a:lumMod val="60000"/>
                  <a:lumOff val="4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5286380" y="1428736"/>
            <a:ext cx="3457026" cy="1980000"/>
          </a:xfrm>
          <a:prstGeom prst="rect">
            <a:avLst/>
          </a:prstGeo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ko-KR" altLang="en-US" sz="1600" b="1" dirty="0" smtClean="0">
                <a:latin typeface="+mn-ea"/>
              </a:rPr>
              <a:t> </a:t>
            </a:r>
            <a:r>
              <a:rPr lang="en-US" altLang="ko-KR" sz="1600" b="1" dirty="0" smtClean="0">
                <a:latin typeface="+mn-ea"/>
              </a:rPr>
              <a:t>‘</a:t>
            </a:r>
            <a:r>
              <a:rPr lang="ko-KR" altLang="en-US" sz="1600" b="1" dirty="0" smtClean="0">
                <a:latin typeface="+mn-ea"/>
              </a:rPr>
              <a:t>태움</a:t>
            </a:r>
            <a:r>
              <a:rPr lang="en-US" altLang="ko-KR" sz="1600" b="1" dirty="0" smtClean="0">
                <a:latin typeface="+mn-ea"/>
              </a:rPr>
              <a:t>’</a:t>
            </a:r>
            <a:r>
              <a:rPr lang="ko-KR" altLang="en-US" sz="1600" b="1" dirty="0" smtClean="0">
                <a:latin typeface="+mn-ea"/>
              </a:rPr>
              <a:t>관련 국외연구 고찰</a:t>
            </a:r>
            <a:endParaRPr lang="en-US" altLang="ko-KR" sz="1600" b="1" dirty="0" smtClean="0">
              <a:latin typeface="+mn-ea"/>
            </a:endParaRPr>
          </a:p>
          <a:p>
            <a:pPr>
              <a:buFont typeface="Arial" pitchFamily="34" charset="0"/>
              <a:buChar char="•"/>
            </a:pPr>
            <a:endParaRPr lang="en-US" altLang="ko-KR" sz="1600" b="1" dirty="0" smtClean="0">
              <a:latin typeface="+mn-ea"/>
            </a:endParaRPr>
          </a:p>
          <a:p>
            <a:r>
              <a:rPr lang="ko-KR" altLang="en-US" sz="1400" b="1" dirty="0" smtClean="0">
                <a:latin typeface="+mn-ea"/>
              </a:rPr>
              <a:t>기간</a:t>
            </a:r>
            <a:r>
              <a:rPr lang="en-US" altLang="ko-KR" sz="1400" b="1" dirty="0" smtClean="0">
                <a:latin typeface="+mn-ea"/>
              </a:rPr>
              <a:t>: ~ 2018</a:t>
            </a:r>
            <a:r>
              <a:rPr lang="ko-KR" altLang="en-US" sz="1400" b="1" dirty="0" smtClean="0">
                <a:latin typeface="+mn-ea"/>
              </a:rPr>
              <a:t>년 </a:t>
            </a:r>
            <a:r>
              <a:rPr lang="en-US" altLang="ko-KR" sz="1400" b="1" dirty="0" smtClean="0">
                <a:latin typeface="+mn-ea"/>
              </a:rPr>
              <a:t>4</a:t>
            </a:r>
            <a:r>
              <a:rPr lang="ko-KR" altLang="en-US" sz="1400" b="1" dirty="0" smtClean="0">
                <a:latin typeface="+mn-ea"/>
              </a:rPr>
              <a:t>월까지 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총</a:t>
            </a:r>
            <a:r>
              <a:rPr lang="en-US" altLang="ko-KR" sz="1400" b="1" dirty="0" smtClean="0">
                <a:latin typeface="+mn-ea"/>
              </a:rPr>
              <a:t>257</a:t>
            </a:r>
            <a:r>
              <a:rPr lang="ko-KR" altLang="en-US" sz="1400" b="1" dirty="0" smtClean="0">
                <a:latin typeface="+mn-ea"/>
              </a:rPr>
              <a:t>개 연구</a:t>
            </a:r>
            <a:r>
              <a:rPr lang="en-US" altLang="ko-KR" sz="1400" b="1" dirty="0" smtClean="0">
                <a:latin typeface="+mn-ea"/>
              </a:rPr>
              <a:t>)</a:t>
            </a:r>
          </a:p>
          <a:p>
            <a:r>
              <a:rPr lang="en-US" altLang="ko-KR" sz="1400" b="1" dirty="0" smtClean="0">
                <a:latin typeface="+mn-ea"/>
              </a:rPr>
              <a:t>   </a:t>
            </a:r>
            <a:r>
              <a:rPr lang="ko-KR" altLang="en-US" sz="1400" b="1" dirty="0" smtClean="0">
                <a:latin typeface="+mn-ea"/>
              </a:rPr>
              <a:t>분석</a:t>
            </a:r>
            <a:r>
              <a:rPr lang="en-US" altLang="ko-KR" sz="1400" b="1" dirty="0" smtClean="0">
                <a:latin typeface="+mn-ea"/>
              </a:rPr>
              <a:t>: </a:t>
            </a:r>
            <a:r>
              <a:rPr lang="ko-KR" altLang="en-US" sz="1400" b="1" dirty="0" err="1" smtClean="0">
                <a:latin typeface="+mn-ea"/>
              </a:rPr>
              <a:t>국외태움</a:t>
            </a:r>
            <a:r>
              <a:rPr lang="ko-KR" altLang="en-US" sz="1400" b="1" dirty="0" smtClean="0">
                <a:latin typeface="+mn-ea"/>
              </a:rPr>
              <a:t> 유사언어 연구 분석</a:t>
            </a:r>
            <a:endParaRPr lang="en-US" altLang="ko-KR" sz="1400" b="1" dirty="0" smtClean="0">
              <a:latin typeface="+mn-ea"/>
            </a:endParaRPr>
          </a:p>
          <a:p>
            <a:r>
              <a:rPr lang="en-US" altLang="ko-KR" sz="1400" b="1" dirty="0" smtClean="0">
                <a:latin typeface="+mn-ea"/>
              </a:rPr>
              <a:t>   </a:t>
            </a:r>
            <a:r>
              <a:rPr lang="ko-KR" altLang="en-US" sz="1400" b="1" dirty="0" err="1" smtClean="0">
                <a:latin typeface="+mn-ea"/>
              </a:rPr>
              <a:t>태움유사언어</a:t>
            </a:r>
            <a:r>
              <a:rPr lang="en-US" altLang="ko-KR" sz="1400" b="1" dirty="0" smtClean="0">
                <a:latin typeface="+mn-ea"/>
              </a:rPr>
              <a:t>: bullying, </a:t>
            </a:r>
          </a:p>
          <a:p>
            <a:r>
              <a:rPr lang="en-US" altLang="ko-KR" sz="1400" b="1" dirty="0" smtClean="0">
                <a:latin typeface="+mn-ea"/>
              </a:rPr>
              <a:t>                      horizontal violence</a:t>
            </a:r>
          </a:p>
          <a:p>
            <a:r>
              <a:rPr lang="en-US" altLang="ko-KR" sz="1400" b="1" dirty="0" smtClean="0">
                <a:latin typeface="+mn-ea"/>
              </a:rPr>
              <a:t>                      incivility,  mobbing,</a:t>
            </a:r>
          </a:p>
          <a:p>
            <a:r>
              <a:rPr lang="en-US" altLang="ko-KR" sz="1400" b="1" dirty="0" smtClean="0">
                <a:latin typeface="+mn-ea"/>
              </a:rPr>
              <a:t>                      harassment</a:t>
            </a:r>
          </a:p>
          <a:p>
            <a:endParaRPr lang="en-US" altLang="ko-KR" sz="1400" b="1" dirty="0" smtClean="0">
              <a:latin typeface="+mn-ea"/>
            </a:endParaRPr>
          </a:p>
          <a:p>
            <a:endParaRPr lang="en-US" altLang="ko-KR" sz="1400" b="1" dirty="0" smtClean="0">
              <a:latin typeface="+mn-ea"/>
            </a:endParaRPr>
          </a:p>
          <a:p>
            <a:r>
              <a:rPr lang="en-US" altLang="ko-KR" sz="1400" b="1" dirty="0" smtClean="0">
                <a:latin typeface="+mn-ea"/>
              </a:rPr>
              <a:t>     </a:t>
            </a:r>
          </a:p>
          <a:p>
            <a:r>
              <a:rPr lang="en-US" altLang="ko-KR" sz="1400" b="1" dirty="0" smtClean="0">
                <a:latin typeface="+mn-ea"/>
              </a:rPr>
              <a:t>    </a:t>
            </a:r>
            <a:endParaRPr lang="en-US" altLang="ko-KR" sz="1500" b="1" dirty="0" smtClean="0">
              <a:latin typeface="+mn-ea"/>
              <a:ea typeface="+mn-ea"/>
            </a:endParaRPr>
          </a:p>
          <a:p>
            <a:endParaRPr lang="en-US" altLang="ko-KR" sz="1500" dirty="0" smtClean="0">
              <a:latin typeface="+mn-ea"/>
              <a:ea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57157" y="1500174"/>
            <a:ext cx="3535573" cy="1980000"/>
          </a:xfrm>
          <a:prstGeom prst="rect">
            <a:avLst/>
          </a:prstGeo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ko-KR" altLang="en-US" sz="1600" b="1" dirty="0" smtClean="0">
                <a:latin typeface="+mn-ea"/>
                <a:ea typeface="+mn-ea"/>
              </a:rPr>
              <a:t> </a:t>
            </a:r>
            <a:r>
              <a:rPr lang="en-US" altLang="ko-KR" sz="1600" b="1" dirty="0" smtClean="0">
                <a:latin typeface="+mn-ea"/>
                <a:ea typeface="+mn-ea"/>
              </a:rPr>
              <a:t>‘</a:t>
            </a:r>
            <a:r>
              <a:rPr lang="ko-KR" altLang="en-US" sz="1600" b="1" dirty="0" smtClean="0">
                <a:latin typeface="+mn-ea"/>
                <a:ea typeface="+mn-ea"/>
              </a:rPr>
              <a:t>태움</a:t>
            </a:r>
            <a:r>
              <a:rPr lang="en-US" altLang="ko-KR" sz="1600" b="1" dirty="0" smtClean="0">
                <a:latin typeface="+mn-ea"/>
                <a:ea typeface="+mn-ea"/>
              </a:rPr>
              <a:t>’</a:t>
            </a:r>
            <a:r>
              <a:rPr lang="ko-KR" altLang="en-US" sz="1600" b="1" dirty="0" smtClean="0">
                <a:latin typeface="+mn-ea"/>
                <a:ea typeface="+mn-ea"/>
              </a:rPr>
              <a:t>관련 국내연구 고찰</a:t>
            </a:r>
            <a:endParaRPr lang="en-US" altLang="ko-KR" sz="1600" b="1" dirty="0" smtClean="0">
              <a:latin typeface="+mn-ea"/>
              <a:ea typeface="+mn-ea"/>
            </a:endParaRPr>
          </a:p>
          <a:p>
            <a:r>
              <a:rPr lang="en-US" altLang="ko-KR" sz="1400" b="1" dirty="0" smtClean="0">
                <a:latin typeface="+mn-ea"/>
              </a:rPr>
              <a:t>  </a:t>
            </a:r>
          </a:p>
          <a:p>
            <a:r>
              <a:rPr lang="en-US" altLang="ko-KR" sz="1400" b="1" dirty="0" smtClean="0">
                <a:latin typeface="+mn-ea"/>
              </a:rPr>
              <a:t>   </a:t>
            </a:r>
            <a:r>
              <a:rPr lang="ko-KR" altLang="en-US" sz="1400" b="1" dirty="0" smtClean="0">
                <a:latin typeface="+mn-ea"/>
              </a:rPr>
              <a:t>기간</a:t>
            </a:r>
            <a:r>
              <a:rPr lang="en-US" altLang="ko-KR" sz="1400" b="1" dirty="0" smtClean="0">
                <a:latin typeface="+mn-ea"/>
              </a:rPr>
              <a:t>: ~ 2018</a:t>
            </a:r>
            <a:r>
              <a:rPr lang="ko-KR" altLang="en-US" sz="1400" b="1" dirty="0" smtClean="0">
                <a:latin typeface="+mn-ea"/>
              </a:rPr>
              <a:t>년 </a:t>
            </a:r>
            <a:r>
              <a:rPr lang="en-US" altLang="ko-KR" sz="1400" b="1" dirty="0" smtClean="0">
                <a:latin typeface="+mn-ea"/>
              </a:rPr>
              <a:t>4</a:t>
            </a:r>
            <a:r>
              <a:rPr lang="ko-KR" altLang="en-US" sz="1400" b="1" dirty="0" smtClean="0">
                <a:latin typeface="+mn-ea"/>
              </a:rPr>
              <a:t>월까지 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총</a:t>
            </a:r>
            <a:r>
              <a:rPr lang="en-US" altLang="ko-KR" sz="1400" b="1" dirty="0" smtClean="0">
                <a:latin typeface="+mn-ea"/>
              </a:rPr>
              <a:t>42</a:t>
            </a:r>
            <a:r>
              <a:rPr lang="ko-KR" altLang="en-US" sz="1400" b="1" dirty="0" smtClean="0">
                <a:latin typeface="+mn-ea"/>
              </a:rPr>
              <a:t>개 연구</a:t>
            </a:r>
            <a:r>
              <a:rPr lang="en-US" altLang="ko-KR" sz="1400" b="1" dirty="0" smtClean="0">
                <a:latin typeface="+mn-ea"/>
              </a:rPr>
              <a:t>)</a:t>
            </a:r>
          </a:p>
          <a:p>
            <a:r>
              <a:rPr lang="en-US" altLang="ko-KR" sz="1400" b="1" dirty="0" smtClean="0">
                <a:latin typeface="+mn-ea"/>
                <a:ea typeface="+mn-ea"/>
              </a:rPr>
              <a:t>   </a:t>
            </a:r>
            <a:r>
              <a:rPr lang="ko-KR" altLang="en-US" sz="1400" b="1" dirty="0" smtClean="0">
                <a:latin typeface="+mn-ea"/>
                <a:ea typeface="+mn-ea"/>
              </a:rPr>
              <a:t>분석</a:t>
            </a:r>
            <a:r>
              <a:rPr lang="en-US" altLang="ko-KR" sz="1400" b="1" dirty="0" smtClean="0">
                <a:latin typeface="+mn-ea"/>
                <a:ea typeface="+mn-ea"/>
              </a:rPr>
              <a:t>: </a:t>
            </a:r>
            <a:r>
              <a:rPr lang="ko-KR" altLang="en-US" sz="1400" b="1" dirty="0" err="1" smtClean="0">
                <a:latin typeface="+mn-ea"/>
                <a:ea typeface="+mn-ea"/>
              </a:rPr>
              <a:t>국내태움관련</a:t>
            </a:r>
            <a:r>
              <a:rPr lang="ko-KR" altLang="en-US" sz="1400" b="1" dirty="0" smtClean="0">
                <a:latin typeface="+mn-ea"/>
                <a:ea typeface="+mn-ea"/>
              </a:rPr>
              <a:t> 연구 주제별 분석</a:t>
            </a:r>
            <a:endParaRPr lang="en-US" altLang="ko-KR" sz="1400" b="1" dirty="0" smtClean="0">
              <a:latin typeface="+mn-ea"/>
              <a:ea typeface="+mn-ea"/>
            </a:endParaRPr>
          </a:p>
          <a:p>
            <a:r>
              <a:rPr lang="en-US" altLang="ko-KR" sz="1400" b="1" dirty="0" smtClean="0">
                <a:latin typeface="+mn-ea"/>
              </a:rPr>
              <a:t>     </a:t>
            </a:r>
          </a:p>
          <a:p>
            <a:r>
              <a:rPr lang="en-US" altLang="ko-KR" sz="1400" b="1" dirty="0" smtClean="0">
                <a:latin typeface="+mn-ea"/>
                <a:ea typeface="+mn-ea"/>
              </a:rPr>
              <a:t>    - </a:t>
            </a:r>
            <a:r>
              <a:rPr lang="ko-KR" altLang="en-US" sz="1400" b="1" dirty="0" err="1" smtClean="0">
                <a:latin typeface="+mn-ea"/>
                <a:ea typeface="+mn-ea"/>
              </a:rPr>
              <a:t>태움관련</a:t>
            </a:r>
            <a:r>
              <a:rPr lang="ko-KR" altLang="en-US" sz="1400" b="1" dirty="0" smtClean="0">
                <a:latin typeface="+mn-ea"/>
                <a:ea typeface="+mn-ea"/>
              </a:rPr>
              <a:t> 연구의 </a:t>
            </a:r>
            <a:r>
              <a:rPr lang="ko-KR" altLang="en-US" sz="1400" b="1" dirty="0" err="1" smtClean="0">
                <a:latin typeface="+mn-ea"/>
                <a:ea typeface="+mn-ea"/>
              </a:rPr>
              <a:t>년도별</a:t>
            </a:r>
            <a:r>
              <a:rPr lang="ko-KR" altLang="en-US" sz="1400" b="1" dirty="0" smtClean="0">
                <a:latin typeface="+mn-ea"/>
                <a:ea typeface="+mn-ea"/>
              </a:rPr>
              <a:t> 분포 파악</a:t>
            </a:r>
            <a:endParaRPr lang="en-US" altLang="ko-KR" sz="1400" b="1" dirty="0" smtClean="0">
              <a:latin typeface="+mn-ea"/>
              <a:ea typeface="+mn-ea"/>
            </a:endParaRPr>
          </a:p>
          <a:p>
            <a:r>
              <a:rPr lang="en-US" altLang="ko-KR" sz="1400" b="1" dirty="0" smtClean="0">
                <a:latin typeface="+mn-ea"/>
              </a:rPr>
              <a:t>    - </a:t>
            </a:r>
            <a:r>
              <a:rPr lang="ko-KR" altLang="en-US" sz="1400" b="1" dirty="0" err="1" smtClean="0">
                <a:latin typeface="+mn-ea"/>
              </a:rPr>
              <a:t>태움관련</a:t>
            </a:r>
            <a:r>
              <a:rPr lang="ko-KR" altLang="en-US" sz="1400" b="1" dirty="0" smtClean="0">
                <a:latin typeface="+mn-ea"/>
              </a:rPr>
              <a:t> 연구대상</a:t>
            </a:r>
            <a:r>
              <a:rPr lang="en-US" altLang="ko-KR" sz="1400" b="1" dirty="0" smtClean="0">
                <a:latin typeface="+mn-ea"/>
              </a:rPr>
              <a:t>, </a:t>
            </a:r>
            <a:r>
              <a:rPr lang="ko-KR" altLang="en-US" sz="1400" b="1" dirty="0" smtClean="0">
                <a:latin typeface="+mn-ea"/>
              </a:rPr>
              <a:t>연구주제</a:t>
            </a:r>
            <a:r>
              <a:rPr lang="en-US" altLang="ko-KR" sz="1400" b="1" dirty="0" smtClean="0">
                <a:latin typeface="+mn-ea"/>
              </a:rPr>
              <a:t>, </a:t>
            </a:r>
          </a:p>
          <a:p>
            <a:r>
              <a:rPr lang="en-US" altLang="ko-KR" sz="1400" b="1" dirty="0" smtClean="0">
                <a:latin typeface="+mn-ea"/>
                <a:ea typeface="+mn-ea"/>
              </a:rPr>
              <a:t>                   </a:t>
            </a:r>
            <a:r>
              <a:rPr lang="ko-KR" altLang="en-US" sz="1400" b="1" dirty="0" smtClean="0">
                <a:latin typeface="+mn-ea"/>
                <a:ea typeface="+mn-ea"/>
              </a:rPr>
              <a:t>연구방법</a:t>
            </a:r>
            <a:r>
              <a:rPr lang="en-US" altLang="ko-KR" sz="1400" b="1" dirty="0" smtClean="0">
                <a:latin typeface="+mn-ea"/>
                <a:ea typeface="+mn-ea"/>
              </a:rPr>
              <a:t>, Keywords</a:t>
            </a:r>
            <a:r>
              <a:rPr lang="ko-KR" altLang="en-US" sz="1400" b="1" dirty="0" smtClean="0">
                <a:latin typeface="+mn-ea"/>
                <a:ea typeface="+mn-ea"/>
              </a:rPr>
              <a:t>분석 </a:t>
            </a:r>
            <a:endParaRPr lang="en-US" altLang="ko-KR" sz="1400" b="1" dirty="0" smtClean="0">
              <a:latin typeface="+mn-ea"/>
              <a:ea typeface="+mn-ea"/>
            </a:endParaRPr>
          </a:p>
          <a:p>
            <a:endParaRPr lang="en-US" altLang="ko-KR" sz="1400" b="1" dirty="0" smtClean="0">
              <a:latin typeface="+mn-ea"/>
              <a:ea typeface="+mn-ea"/>
            </a:endParaRPr>
          </a:p>
          <a:p>
            <a:endParaRPr lang="en-US" altLang="ko-KR" sz="1400" dirty="0" smtClean="0">
              <a:latin typeface="+mn-ea"/>
              <a:ea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5531" y="4458104"/>
            <a:ext cx="3332296" cy="2194314"/>
          </a:xfrm>
          <a:prstGeom prst="rect">
            <a:avLst/>
          </a:prstGeom>
        </p:spPr>
        <p:txBody>
          <a:bodyPr/>
          <a:lstStyle/>
          <a:p>
            <a:endParaRPr lang="en-US" altLang="ko-KR" sz="1600" b="1" dirty="0" smtClean="0">
              <a:latin typeface="+mn-ea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600" b="1" dirty="0" smtClean="0">
                <a:latin typeface="+mn-ea"/>
              </a:rPr>
              <a:t> </a:t>
            </a:r>
            <a:r>
              <a:rPr lang="ko-KR" altLang="en-US" sz="1600" b="1" dirty="0" err="1" smtClean="0">
                <a:latin typeface="+mn-ea"/>
              </a:rPr>
              <a:t>태움관련</a:t>
            </a:r>
            <a:r>
              <a:rPr lang="ko-KR" altLang="en-US" sz="1600" b="1" dirty="0" smtClean="0">
                <a:latin typeface="+mn-ea"/>
              </a:rPr>
              <a:t> 국내 </a:t>
            </a:r>
            <a:r>
              <a:rPr lang="en-US" altLang="ko-KR" sz="1600" b="1" dirty="0" smtClean="0">
                <a:latin typeface="+mn-ea"/>
              </a:rPr>
              <a:t>websites </a:t>
            </a:r>
            <a:r>
              <a:rPr lang="ko-KR" altLang="en-US" sz="1600" b="1" dirty="0" smtClean="0">
                <a:latin typeface="+mn-ea"/>
              </a:rPr>
              <a:t>분석</a:t>
            </a:r>
            <a:endParaRPr lang="en-US" altLang="ko-KR" sz="1600" b="1" dirty="0" smtClean="0">
              <a:latin typeface="+mn-ea"/>
            </a:endParaRPr>
          </a:p>
          <a:p>
            <a:pPr>
              <a:buFont typeface="Arial" pitchFamily="34" charset="0"/>
              <a:buChar char="•"/>
            </a:pPr>
            <a:endParaRPr lang="en-US" altLang="ko-KR" sz="1600" b="1" dirty="0" smtClean="0">
              <a:latin typeface="+mn-ea"/>
            </a:endParaRPr>
          </a:p>
          <a:p>
            <a:r>
              <a:rPr lang="ko-KR" altLang="en-US" sz="1400" b="1" dirty="0" smtClean="0">
                <a:latin typeface="+mn-ea"/>
              </a:rPr>
              <a:t>  접근시기</a:t>
            </a:r>
            <a:r>
              <a:rPr lang="en-US" altLang="ko-KR" sz="1400" b="1" dirty="0" smtClean="0">
                <a:latin typeface="+mn-ea"/>
              </a:rPr>
              <a:t>: 2018</a:t>
            </a:r>
            <a:r>
              <a:rPr lang="ko-KR" altLang="en-US" sz="1400" b="1" dirty="0" smtClean="0">
                <a:latin typeface="+mn-ea"/>
              </a:rPr>
              <a:t>년 </a:t>
            </a:r>
            <a:r>
              <a:rPr lang="en-US" altLang="ko-KR" sz="1400" b="1" dirty="0" smtClean="0">
                <a:latin typeface="+mn-ea"/>
              </a:rPr>
              <a:t>5</a:t>
            </a:r>
            <a:r>
              <a:rPr lang="ko-KR" altLang="en-US" sz="1400" b="1" dirty="0" smtClean="0">
                <a:latin typeface="+mn-ea"/>
              </a:rPr>
              <a:t>월</a:t>
            </a:r>
            <a:endParaRPr lang="en-US" altLang="ko-KR" sz="1400" b="1" dirty="0" smtClean="0">
              <a:latin typeface="+mn-ea"/>
            </a:endParaRPr>
          </a:p>
          <a:p>
            <a:r>
              <a:rPr lang="en-US" altLang="ko-KR" sz="1400" b="1" dirty="0" smtClean="0">
                <a:latin typeface="+mn-ea"/>
              </a:rPr>
              <a:t>  </a:t>
            </a:r>
            <a:r>
              <a:rPr lang="ko-KR" altLang="en-US" sz="1400" b="1" dirty="0" smtClean="0">
                <a:latin typeface="+mn-ea"/>
              </a:rPr>
              <a:t>분석대상</a:t>
            </a:r>
            <a:r>
              <a:rPr lang="en-US" altLang="ko-KR" sz="1400" b="1" dirty="0" smtClean="0">
                <a:latin typeface="+mn-ea"/>
              </a:rPr>
              <a:t>: </a:t>
            </a:r>
            <a:r>
              <a:rPr lang="ko-KR" altLang="en-US" sz="1400" b="1" dirty="0" smtClean="0">
                <a:latin typeface="+mn-ea"/>
              </a:rPr>
              <a:t>간호사신문</a:t>
            </a:r>
            <a:r>
              <a:rPr lang="en-US" altLang="ko-KR" sz="1400" b="1" dirty="0" smtClean="0">
                <a:latin typeface="+mn-ea"/>
              </a:rPr>
              <a:t>, </a:t>
            </a:r>
            <a:r>
              <a:rPr lang="ko-KR" altLang="en-US" sz="1400" b="1" dirty="0" smtClean="0">
                <a:latin typeface="+mn-ea"/>
              </a:rPr>
              <a:t>의협신문</a:t>
            </a:r>
            <a:r>
              <a:rPr lang="en-US" altLang="ko-KR" sz="1400" b="1" dirty="0" smtClean="0">
                <a:latin typeface="+mn-ea"/>
              </a:rPr>
              <a:t>, </a:t>
            </a:r>
          </a:p>
          <a:p>
            <a:r>
              <a:rPr lang="en-US" altLang="ko-KR" sz="1400" b="1" dirty="0" smtClean="0">
                <a:latin typeface="+mn-ea"/>
              </a:rPr>
              <a:t>               </a:t>
            </a:r>
            <a:r>
              <a:rPr lang="ko-KR" altLang="en-US" sz="1400" b="1" dirty="0" smtClean="0">
                <a:latin typeface="+mn-ea"/>
              </a:rPr>
              <a:t>보건복지부</a:t>
            </a:r>
            <a:endParaRPr lang="en-US" altLang="ko-KR" sz="1400" b="1" dirty="0" smtClean="0">
              <a:latin typeface="+mn-ea"/>
            </a:endParaRPr>
          </a:p>
          <a:p>
            <a:r>
              <a:rPr lang="en-US" altLang="ko-KR" sz="1400" b="1" dirty="0" smtClean="0">
                <a:latin typeface="+mn-ea"/>
              </a:rPr>
              <a:t>               </a:t>
            </a:r>
            <a:r>
              <a:rPr lang="ko-KR" altLang="en-US" sz="1400" b="1" dirty="0" err="1" smtClean="0">
                <a:latin typeface="+mn-ea"/>
              </a:rPr>
              <a:t>포털사이트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en-US" altLang="ko-KR" sz="1400" b="1" dirty="0" err="1" smtClean="0">
                <a:latin typeface="+mn-ea"/>
              </a:rPr>
              <a:t>Naver</a:t>
            </a:r>
            <a:r>
              <a:rPr lang="en-US" altLang="ko-KR" sz="1400" b="1" dirty="0" smtClean="0">
                <a:latin typeface="+mn-ea"/>
              </a:rPr>
              <a:t>, </a:t>
            </a:r>
            <a:r>
              <a:rPr lang="en-US" altLang="ko-KR" sz="1400" b="1" dirty="0" err="1" smtClean="0">
                <a:latin typeface="+mn-ea"/>
              </a:rPr>
              <a:t>Daum</a:t>
            </a:r>
            <a:r>
              <a:rPr lang="en-US" altLang="ko-KR" sz="1400" b="1" dirty="0" smtClean="0">
                <a:latin typeface="+mn-ea"/>
              </a:rPr>
              <a:t>,</a:t>
            </a:r>
          </a:p>
          <a:p>
            <a:r>
              <a:rPr lang="en-US" altLang="ko-KR" sz="1400" b="1" dirty="0" smtClean="0">
                <a:latin typeface="+mn-ea"/>
              </a:rPr>
              <a:t>                              Google)</a:t>
            </a:r>
            <a:r>
              <a:rPr lang="ko-KR" altLang="en-US" sz="1600" b="1" dirty="0" smtClean="0">
                <a:latin typeface="+mn-ea"/>
              </a:rPr>
              <a:t> </a:t>
            </a:r>
            <a:endParaRPr lang="en-US" altLang="ko-KR" sz="1600" b="1" dirty="0" smtClean="0">
              <a:latin typeface="+mn-ea"/>
              <a:ea typeface="+mn-ea"/>
            </a:endParaRPr>
          </a:p>
          <a:p>
            <a:endParaRPr lang="en-US" altLang="ko-KR" sz="1500" dirty="0" smtClean="0">
              <a:latin typeface="+mn-ea"/>
              <a:ea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160086" y="4092346"/>
            <a:ext cx="3475172" cy="2765654"/>
          </a:xfrm>
          <a:prstGeom prst="rect">
            <a:avLst/>
          </a:prstGeom>
        </p:spPr>
        <p:txBody>
          <a:bodyPr/>
          <a:lstStyle/>
          <a:p>
            <a:endParaRPr lang="en-US" altLang="ko-KR" sz="1400" b="1" dirty="0" smtClean="0">
              <a:latin typeface="+mn-ea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b="1" dirty="0" smtClean="0">
                <a:latin typeface="+mn-ea"/>
              </a:rPr>
              <a:t>간호사 근무환경 및 처우 개선대책</a:t>
            </a:r>
            <a:endParaRPr lang="en-US" altLang="ko-KR" sz="1400" b="1" dirty="0" smtClean="0">
              <a:latin typeface="+mn-ea"/>
            </a:endParaRPr>
          </a:p>
          <a:p>
            <a:r>
              <a:rPr lang="en-US" altLang="ko-KR" sz="1400" b="1" dirty="0" smtClean="0">
                <a:latin typeface="+mn-ea"/>
                <a:ea typeface="+mn-ea"/>
              </a:rPr>
              <a:t>  (</a:t>
            </a:r>
            <a:r>
              <a:rPr lang="ko-KR" altLang="en-US" sz="1400" b="1" dirty="0" smtClean="0">
                <a:latin typeface="+mn-ea"/>
                <a:ea typeface="+mn-ea"/>
              </a:rPr>
              <a:t>보건복지부</a:t>
            </a:r>
            <a:r>
              <a:rPr lang="en-US" altLang="ko-KR" sz="1400" b="1" dirty="0" smtClean="0">
                <a:latin typeface="+mn-ea"/>
                <a:ea typeface="+mn-ea"/>
              </a:rPr>
              <a:t>, 2018.3.20)</a:t>
            </a:r>
          </a:p>
          <a:p>
            <a:endParaRPr lang="en-US" altLang="ko-KR" sz="1400" b="1" dirty="0" smtClean="0">
              <a:latin typeface="+mn-ea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b="1" dirty="0" err="1" smtClean="0">
                <a:latin typeface="+mn-ea"/>
                <a:ea typeface="+mn-ea"/>
              </a:rPr>
              <a:t>의료기간내</a:t>
            </a:r>
            <a:r>
              <a:rPr lang="ko-KR" altLang="en-US" sz="1400" b="1" dirty="0" smtClean="0">
                <a:latin typeface="+mn-ea"/>
                <a:ea typeface="+mn-ea"/>
              </a:rPr>
              <a:t> </a:t>
            </a:r>
            <a:r>
              <a:rPr lang="ko-KR" altLang="en-US" sz="1400" b="1" dirty="0" err="1" smtClean="0">
                <a:latin typeface="+mn-ea"/>
                <a:ea typeface="+mn-ea"/>
              </a:rPr>
              <a:t>갑질과</a:t>
            </a:r>
            <a:r>
              <a:rPr lang="ko-KR" altLang="en-US" sz="1400" b="1" dirty="0" smtClean="0">
                <a:latin typeface="+mn-ea"/>
                <a:ea typeface="+mn-ea"/>
              </a:rPr>
              <a:t> 인권유린 실태조사</a:t>
            </a:r>
            <a:endParaRPr lang="en-US" altLang="ko-KR" sz="1400" b="1" dirty="0" smtClean="0">
              <a:latin typeface="+mn-ea"/>
              <a:ea typeface="+mn-ea"/>
            </a:endParaRPr>
          </a:p>
          <a:p>
            <a:r>
              <a:rPr lang="en-US" altLang="ko-KR" sz="1400" b="1" dirty="0" smtClean="0">
                <a:latin typeface="+mn-ea"/>
              </a:rPr>
              <a:t>  (</a:t>
            </a:r>
            <a:r>
              <a:rPr lang="ko-KR" altLang="en-US" sz="1400" b="1" dirty="0" smtClean="0">
                <a:latin typeface="+mn-ea"/>
              </a:rPr>
              <a:t>전국보건의료산업노동조합</a:t>
            </a:r>
            <a:r>
              <a:rPr lang="en-US" altLang="ko-KR" sz="1400" b="1" dirty="0" smtClean="0">
                <a:latin typeface="+mn-ea"/>
              </a:rPr>
              <a:t>, 2018)</a:t>
            </a:r>
          </a:p>
          <a:p>
            <a:endParaRPr lang="en-US" altLang="ko-KR" sz="1400" b="1" dirty="0" smtClean="0">
              <a:latin typeface="+mn-ea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b="1" dirty="0" smtClean="0">
                <a:latin typeface="+mn-ea"/>
              </a:rPr>
              <a:t>간호사 지속근무환경 마련을 위한 연속 </a:t>
            </a:r>
            <a:endParaRPr lang="en-US" altLang="ko-KR" sz="1400" b="1" dirty="0" smtClean="0">
              <a:latin typeface="+mn-ea"/>
            </a:endParaRPr>
          </a:p>
          <a:p>
            <a:r>
              <a:rPr lang="en-US" altLang="ko-KR" sz="1400" b="1" dirty="0" smtClean="0">
                <a:latin typeface="+mn-ea"/>
                <a:ea typeface="+mn-ea"/>
              </a:rPr>
              <a:t>    </a:t>
            </a:r>
            <a:r>
              <a:rPr lang="ko-KR" altLang="en-US" sz="1400" b="1" dirty="0" smtClean="0">
                <a:latin typeface="+mn-ea"/>
                <a:ea typeface="+mn-ea"/>
              </a:rPr>
              <a:t>정책 간담회 </a:t>
            </a:r>
            <a:r>
              <a:rPr lang="en-US" altLang="ko-KR" sz="1400" b="1" dirty="0" smtClean="0">
                <a:latin typeface="+mn-ea"/>
                <a:ea typeface="+mn-ea"/>
              </a:rPr>
              <a:t>(2017. 12, 2018. 1.)</a:t>
            </a:r>
          </a:p>
          <a:p>
            <a:endParaRPr lang="en-US" altLang="ko-KR" sz="1400" b="1" dirty="0" smtClean="0">
              <a:latin typeface="+mn-ea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b="1" dirty="0" smtClean="0">
                <a:latin typeface="+mn-ea"/>
                <a:ea typeface="+mn-ea"/>
              </a:rPr>
              <a:t>보건의료 노동자 실태조사</a:t>
            </a:r>
            <a:endParaRPr lang="en-US" altLang="ko-KR" sz="1400" b="1" dirty="0" smtClean="0">
              <a:latin typeface="+mn-ea"/>
              <a:ea typeface="+mn-ea"/>
            </a:endParaRPr>
          </a:p>
          <a:p>
            <a:r>
              <a:rPr lang="en-US" altLang="ko-KR" sz="1400" b="1" dirty="0" smtClean="0">
                <a:latin typeface="+mn-ea"/>
                <a:ea typeface="+mn-ea"/>
              </a:rPr>
              <a:t>  (</a:t>
            </a:r>
            <a:r>
              <a:rPr lang="ko-KR" altLang="en-US" sz="1400" b="1" dirty="0" smtClean="0">
                <a:latin typeface="+mn-ea"/>
                <a:ea typeface="+mn-ea"/>
              </a:rPr>
              <a:t>고려대학교 노동문제연구소</a:t>
            </a:r>
            <a:r>
              <a:rPr lang="en-US" altLang="ko-KR" sz="1400" b="1" dirty="0" smtClean="0">
                <a:latin typeface="+mn-ea"/>
                <a:ea typeface="+mn-ea"/>
              </a:rPr>
              <a:t>, 2016)</a:t>
            </a:r>
            <a:r>
              <a:rPr lang="ko-KR" altLang="en-US" sz="1400" b="1" dirty="0" smtClean="0">
                <a:latin typeface="+mn-ea"/>
                <a:ea typeface="+mn-ea"/>
              </a:rPr>
              <a:t> </a:t>
            </a:r>
            <a:endParaRPr lang="en-US" altLang="ko-KR" sz="1400" b="1" dirty="0" smtClean="0">
              <a:latin typeface="+mn-ea"/>
              <a:ea typeface="+mn-ea"/>
            </a:endParaRPr>
          </a:p>
          <a:p>
            <a:endParaRPr lang="en-US" altLang="ko-KR" sz="1400" b="1" dirty="0" smtClean="0">
              <a:latin typeface="+mn-ea"/>
              <a:ea typeface="+mn-ea"/>
            </a:endParaRPr>
          </a:p>
          <a:p>
            <a:endParaRPr lang="en-US" altLang="ko-KR" sz="1400" b="1" dirty="0" smtClean="0">
              <a:latin typeface="+mn-ea"/>
              <a:ea typeface="+mn-ea"/>
            </a:endParaRPr>
          </a:p>
          <a:p>
            <a:endParaRPr lang="en-US" altLang="ko-KR" sz="1400" b="1" dirty="0" smtClean="0">
              <a:latin typeface="+mn-ea"/>
              <a:ea typeface="+mn-ea"/>
            </a:endParaRPr>
          </a:p>
          <a:p>
            <a:endParaRPr lang="en-US" altLang="ko-KR" sz="1400" dirty="0" smtClean="0">
              <a:latin typeface="+mn-ea"/>
              <a:ea typeface="+mn-ea"/>
            </a:endParaRPr>
          </a:p>
        </p:txBody>
      </p:sp>
      <p:sp>
        <p:nvSpPr>
          <p:cNvPr id="16" name="AutoShape 24"/>
          <p:cNvSpPr>
            <a:spLocks noChangeArrowheads="1"/>
          </p:cNvSpPr>
          <p:nvPr/>
        </p:nvSpPr>
        <p:spPr bwMode="auto">
          <a:xfrm>
            <a:off x="3314405" y="2468698"/>
            <a:ext cx="2543479" cy="2246186"/>
          </a:xfrm>
          <a:prstGeom prst="diamond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8100000" scaled="1"/>
            <a:tileRect/>
          </a:gradFill>
          <a:ln w="9525" algn="ctr">
            <a:noFill/>
            <a:miter lim="800000"/>
            <a:headEnd/>
            <a:tailEnd/>
          </a:ln>
          <a:effectLst>
            <a:outerShdw dist="76200" dir="5400000" algn="tl" rotWithShape="0">
              <a:schemeClr val="tx1">
                <a:alpha val="22000"/>
              </a:schemeClr>
            </a:outerShdw>
          </a:effectLst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>
                <a:lumMod val="40000"/>
                <a:lumOff val="60000"/>
              </a:schemeClr>
            </a:extrusionClr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endParaRPr lang="ko-KR" altLang="en-US" sz="240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17" name="직사각형 159"/>
          <p:cNvSpPr>
            <a:spLocks noChangeArrowheads="1"/>
          </p:cNvSpPr>
          <p:nvPr/>
        </p:nvSpPr>
        <p:spPr bwMode="auto">
          <a:xfrm>
            <a:off x="3706035" y="3072649"/>
            <a:ext cx="18573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ko-KR" altLang="en-US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간호조직 내</a:t>
            </a:r>
            <a:endParaRPr lang="en-US" altLang="ko-KR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en-US" altLang="ko-KR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‘</a:t>
            </a:r>
            <a:r>
              <a:rPr lang="ko-KR" altLang="en-US" dirty="0" err="1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태움현상</a:t>
            </a:r>
            <a:r>
              <a:rPr lang="en-US" altLang="ko-KR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’</a:t>
            </a:r>
            <a:r>
              <a:rPr lang="ko-KR" altLang="en-US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ko-KR" altLang="en-US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발생 분석</a:t>
            </a:r>
            <a:endParaRPr lang="en-US" altLang="ko-KR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ko-KR" altLang="en-US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자료</a:t>
            </a:r>
            <a:endParaRPr lang="en-US" altLang="ko-KR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solidFill>
                  <a:schemeClr val="tx1"/>
                </a:solidFill>
              </a:rPr>
              <a:t>간호조직 내 </a:t>
            </a:r>
            <a:r>
              <a:rPr lang="en-US" altLang="ko-KR" sz="2800" dirty="0" smtClean="0">
                <a:solidFill>
                  <a:schemeClr val="tx1"/>
                </a:solidFill>
              </a:rPr>
              <a:t>‘</a:t>
            </a:r>
            <a:r>
              <a:rPr lang="ko-KR" altLang="en-US" sz="2800" dirty="0" smtClean="0">
                <a:solidFill>
                  <a:schemeClr val="tx1"/>
                </a:solidFill>
              </a:rPr>
              <a:t>태움</a:t>
            </a:r>
            <a:r>
              <a:rPr lang="en-US" altLang="ko-KR" sz="2800" dirty="0" smtClean="0">
                <a:solidFill>
                  <a:schemeClr val="tx1"/>
                </a:solidFill>
              </a:rPr>
              <a:t>’</a:t>
            </a:r>
            <a:r>
              <a:rPr lang="ko-KR" altLang="en-US" sz="2800" dirty="0" smtClean="0">
                <a:solidFill>
                  <a:schemeClr val="tx1"/>
                </a:solidFill>
              </a:rPr>
              <a:t> 현상에 대한 정의</a:t>
            </a:r>
            <a:endParaRPr lang="ko-KR" altLang="en-US" sz="2800" dirty="0">
              <a:solidFill>
                <a:schemeClr val="tx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0"/>
          </p:nvPr>
        </p:nvSpPr>
        <p:spPr>
          <a:xfrm>
            <a:off x="214313" y="1214439"/>
            <a:ext cx="8643937" cy="49011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400" b="1" dirty="0" smtClean="0"/>
              <a:t>‘</a:t>
            </a:r>
            <a:r>
              <a:rPr lang="ko-KR" altLang="en-US" sz="2400" b="1" dirty="0" smtClean="0"/>
              <a:t>태움</a:t>
            </a:r>
            <a:r>
              <a:rPr lang="en-US" altLang="ko-KR" sz="2400" b="1" dirty="0" smtClean="0"/>
              <a:t>’ </a:t>
            </a:r>
            <a:r>
              <a:rPr lang="ko-KR" altLang="en-US" sz="2400" b="1" dirty="0" smtClean="0"/>
              <a:t>현상은</a:t>
            </a:r>
            <a:r>
              <a:rPr lang="en-US" altLang="ko-KR" sz="2400" b="1" dirty="0" smtClean="0"/>
              <a:t>…</a:t>
            </a:r>
          </a:p>
          <a:p>
            <a:pPr>
              <a:buNone/>
            </a:pPr>
            <a:endParaRPr lang="en-US" altLang="ko-KR" dirty="0" smtClean="0"/>
          </a:p>
          <a:p>
            <a:r>
              <a:rPr lang="ko-KR" altLang="en-US" dirty="0" smtClean="0"/>
              <a:t>높은 간호업무 스트레스와 과중한 업무량으로 인하여 직장 내 선배로부터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 훈육을 받는 일종의 사회화 과정 중에 나타나는 현상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r>
              <a:rPr lang="ko-KR" altLang="en-US" dirty="0" smtClean="0"/>
              <a:t>간호사 간의 거친 또는 정도를 벗어날 정도의 감정이 토로된 윽박지름의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</a:t>
            </a:r>
            <a:r>
              <a:rPr lang="ko-KR" altLang="en-US" dirty="0" smtClean="0"/>
              <a:t>현상을 태움으로 통용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[</a:t>
            </a:r>
            <a:r>
              <a:rPr lang="ko-KR" altLang="en-US" dirty="0" smtClean="0"/>
              <a:t>정선화</a:t>
            </a:r>
            <a:r>
              <a:rPr lang="en-US" altLang="ko-KR" dirty="0" smtClean="0"/>
              <a:t>( 2018), </a:t>
            </a:r>
            <a:r>
              <a:rPr lang="ko-KR" altLang="en-US" dirty="0" smtClean="0"/>
              <a:t>간호현장 안에 있는 태움의 발생과</a:t>
            </a:r>
            <a:r>
              <a:rPr lang="en-US" altLang="ko-KR" dirty="0" smtClean="0"/>
              <a:t> </a:t>
            </a:r>
            <a:r>
              <a:rPr lang="ko-KR" altLang="en-US" dirty="0" smtClean="0"/>
              <a:t>지속에 관한 이론</a:t>
            </a:r>
            <a:r>
              <a:rPr lang="en-US" altLang="ko-KR" dirty="0" smtClean="0"/>
              <a:t>]</a:t>
            </a:r>
          </a:p>
          <a:p>
            <a:pPr>
              <a:buNone/>
            </a:pPr>
            <a:endParaRPr lang="en-US" altLang="ko-KR" dirty="0" smtClean="0"/>
          </a:p>
          <a:p>
            <a:r>
              <a:rPr lang="ko-KR" altLang="en-US" dirty="0" smtClean="0"/>
              <a:t>태움 유사개념</a:t>
            </a:r>
            <a:r>
              <a:rPr lang="en-US" altLang="ko-KR" dirty="0" smtClean="0"/>
              <a:t>: </a:t>
            </a:r>
            <a:r>
              <a:rPr lang="en-US" altLang="ko-KR" b="1" dirty="0" smtClean="0">
                <a:latin typeface="+mn-ea"/>
              </a:rPr>
              <a:t>:  bullying, horizontal violence, incivility,  mobbing,</a:t>
            </a:r>
          </a:p>
          <a:p>
            <a:pPr>
              <a:buNone/>
            </a:pPr>
            <a:r>
              <a:rPr lang="en-US" altLang="ko-KR" b="1" dirty="0" smtClean="0">
                <a:latin typeface="+mn-ea"/>
              </a:rPr>
              <a:t>                        harassment</a:t>
            </a:r>
          </a:p>
          <a:p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66720"/>
          </a:xfrm>
        </p:spPr>
        <p:txBody>
          <a:bodyPr>
            <a:normAutofit/>
          </a:bodyPr>
          <a:lstStyle/>
          <a:p>
            <a:r>
              <a:rPr lang="en-US" altLang="ko-KR" sz="2800" b="1" dirty="0" smtClean="0"/>
              <a:t>‘</a:t>
            </a:r>
            <a:r>
              <a:rPr lang="ko-KR" altLang="en-US" sz="2800" b="1" dirty="0" smtClean="0"/>
              <a:t>태움</a:t>
            </a:r>
            <a:r>
              <a:rPr lang="en-US" altLang="ko-KR" sz="2800" b="1" dirty="0" smtClean="0"/>
              <a:t>’</a:t>
            </a:r>
            <a:r>
              <a:rPr lang="ko-KR" altLang="en-US" sz="2800" b="1" dirty="0" smtClean="0"/>
              <a:t>관련 국내 </a:t>
            </a:r>
            <a:r>
              <a:rPr lang="en-US" altLang="ko-KR" sz="2800" b="1" dirty="0" smtClean="0"/>
              <a:t>website</a:t>
            </a:r>
            <a:r>
              <a:rPr lang="ko-KR" altLang="en-US" sz="2800" b="1" dirty="0" smtClean="0"/>
              <a:t>별 출현 기사 수</a:t>
            </a:r>
            <a:endParaRPr lang="ko-KR" altLang="en-US" sz="2800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6</a:t>
            </a:fld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1364782" y="1516659"/>
          <a:ext cx="5824582" cy="838200"/>
        </p:xfrm>
        <a:graphic>
          <a:graphicData uri="http://schemas.openxmlformats.org/drawingml/2006/table">
            <a:tbl>
              <a:tblPr/>
              <a:tblGrid>
                <a:gridCol w="836362"/>
                <a:gridCol w="538394"/>
                <a:gridCol w="538394"/>
                <a:gridCol w="538394"/>
                <a:gridCol w="577807"/>
                <a:gridCol w="1228924"/>
                <a:gridCol w="558889"/>
                <a:gridCol w="558100"/>
                <a:gridCol w="449318"/>
              </a:tblGrid>
              <a:tr h="20955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출처 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간호</a:t>
                      </a:r>
                      <a:r>
                        <a:rPr lang="ko-KR" altLang="en-US" sz="1100" b="1" kern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사</a:t>
                      </a:r>
                      <a:r>
                        <a:rPr lang="ko-KR" sz="1100" b="1" kern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신문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보건복지부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의협신문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　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년도 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2018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2017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2016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2001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2018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2018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2017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합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기사 수 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　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9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27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차트 5"/>
          <p:cNvGraphicFramePr/>
          <p:nvPr/>
        </p:nvGraphicFramePr>
        <p:xfrm>
          <a:off x="1468073" y="2734811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직사각형 6"/>
          <p:cNvSpPr/>
          <p:nvPr/>
        </p:nvSpPr>
        <p:spPr>
          <a:xfrm>
            <a:off x="2394857" y="3614057"/>
            <a:ext cx="879566" cy="20029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66720"/>
          </a:xfrm>
        </p:spPr>
        <p:txBody>
          <a:bodyPr>
            <a:normAutofit/>
          </a:bodyPr>
          <a:lstStyle/>
          <a:p>
            <a:r>
              <a:rPr lang="en-US" altLang="ko-KR" sz="2800" b="1" dirty="0" smtClean="0"/>
              <a:t>‘</a:t>
            </a:r>
            <a:r>
              <a:rPr lang="ko-KR" altLang="en-US" sz="2800" b="1" dirty="0" smtClean="0"/>
              <a:t>태움</a:t>
            </a:r>
            <a:r>
              <a:rPr lang="en-US" altLang="ko-KR" sz="2800" b="1" dirty="0" smtClean="0"/>
              <a:t>’</a:t>
            </a:r>
            <a:r>
              <a:rPr lang="ko-KR" altLang="en-US" sz="2800" b="1" dirty="0" smtClean="0"/>
              <a:t>관련 국내 </a:t>
            </a:r>
            <a:r>
              <a:rPr lang="en-US" altLang="ko-KR" sz="2800" b="1" dirty="0" smtClean="0"/>
              <a:t>websites</a:t>
            </a:r>
            <a:r>
              <a:rPr lang="ko-KR" altLang="en-US" sz="2800" b="1" dirty="0" smtClean="0"/>
              <a:t> </a:t>
            </a:r>
            <a:r>
              <a:rPr lang="ko-KR" altLang="en-US" sz="2800" b="1" dirty="0" err="1" smtClean="0"/>
              <a:t>년도별</a:t>
            </a:r>
            <a:r>
              <a:rPr lang="ko-KR" altLang="en-US" sz="2800" b="1" dirty="0" smtClean="0"/>
              <a:t> 출현 기사 수</a:t>
            </a:r>
            <a:endParaRPr lang="ko-KR" alt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51589" y="973123"/>
            <a:ext cx="29290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간호사신문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보건복지부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의협신문 총합</a:t>
            </a:r>
            <a:r>
              <a:rPr lang="en-US" altLang="ko-KR" sz="1200" b="1" dirty="0" smtClean="0"/>
              <a:t>)</a:t>
            </a:r>
            <a:endParaRPr lang="ko-KR" altLang="en-US" sz="1200" b="1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761689" y="1667486"/>
          <a:ext cx="5360562" cy="419100"/>
        </p:xfrm>
        <a:graphic>
          <a:graphicData uri="http://schemas.openxmlformats.org/drawingml/2006/table">
            <a:tbl>
              <a:tblPr/>
              <a:tblGrid>
                <a:gridCol w="893427"/>
                <a:gridCol w="893427"/>
                <a:gridCol w="893427"/>
                <a:gridCol w="893427"/>
                <a:gridCol w="893427"/>
                <a:gridCol w="893427"/>
              </a:tblGrid>
              <a:tr h="20955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년도별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2018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2017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2016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2001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합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기사수 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9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27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차트 7"/>
          <p:cNvGraphicFramePr/>
          <p:nvPr/>
        </p:nvGraphicFramePr>
        <p:xfrm>
          <a:off x="1677798" y="2692227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직사각형 8"/>
          <p:cNvSpPr/>
          <p:nvPr/>
        </p:nvSpPr>
        <p:spPr>
          <a:xfrm>
            <a:off x="4563291" y="3300549"/>
            <a:ext cx="1541418" cy="260386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291380" y="339960"/>
            <a:ext cx="6577493" cy="666720"/>
          </a:xfrm>
        </p:spPr>
        <p:txBody>
          <a:bodyPr>
            <a:normAutofit/>
          </a:bodyPr>
          <a:lstStyle/>
          <a:p>
            <a:r>
              <a:rPr lang="en-US" altLang="ko-KR" sz="2800" b="1" dirty="0" smtClean="0"/>
              <a:t>‘</a:t>
            </a:r>
            <a:r>
              <a:rPr lang="ko-KR" altLang="en-US" sz="2800" b="1" dirty="0" smtClean="0"/>
              <a:t>태움</a:t>
            </a:r>
            <a:r>
              <a:rPr lang="en-US" altLang="ko-KR" sz="2800" b="1" dirty="0" smtClean="0"/>
              <a:t>’</a:t>
            </a:r>
            <a:r>
              <a:rPr lang="ko-KR" altLang="en-US" sz="2800" b="1" dirty="0" smtClean="0"/>
              <a:t>관련 국내 </a:t>
            </a:r>
            <a:r>
              <a:rPr lang="ko-KR" altLang="en-US" sz="2800" b="1" dirty="0" err="1" smtClean="0"/>
              <a:t>포털사이트</a:t>
            </a:r>
            <a:r>
              <a:rPr lang="ko-KR" altLang="en-US" sz="2800" b="1" dirty="0" smtClean="0"/>
              <a:t> 별 기사 수</a:t>
            </a:r>
            <a:endParaRPr lang="ko-KR" alt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087150" y="989901"/>
            <a:ext cx="3444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(</a:t>
            </a:r>
            <a:r>
              <a:rPr lang="en-US" altLang="ko-KR" sz="2000" b="1" dirty="0" err="1" smtClean="0"/>
              <a:t>Naver</a:t>
            </a:r>
            <a:r>
              <a:rPr lang="en-US" altLang="ko-KR" sz="2000" b="1" dirty="0" smtClean="0"/>
              <a:t>, </a:t>
            </a:r>
            <a:r>
              <a:rPr lang="en-US" altLang="ko-KR" sz="2000" b="1" dirty="0" err="1" smtClean="0"/>
              <a:t>Daum</a:t>
            </a:r>
            <a:r>
              <a:rPr lang="en-US" altLang="ko-KR" sz="2000" b="1" dirty="0" smtClean="0"/>
              <a:t>, Google)</a:t>
            </a:r>
            <a:endParaRPr lang="ko-KR" altLang="en-US" sz="2000" b="1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543573" y="1555423"/>
          <a:ext cx="6107186" cy="525780"/>
        </p:xfrm>
        <a:graphic>
          <a:graphicData uri="http://schemas.openxmlformats.org/drawingml/2006/table">
            <a:tbl>
              <a:tblPr/>
              <a:tblGrid>
                <a:gridCol w="2590407"/>
                <a:gridCol w="1191155"/>
                <a:gridCol w="1162812"/>
                <a:gridCol w="1162812"/>
              </a:tblGrid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맑은 고딕"/>
                          <a:ea typeface="맑은 고딕"/>
                          <a:cs typeface="Times New Roman"/>
                        </a:rPr>
                        <a:t>keyword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err="1">
                          <a:latin typeface="맑은 고딕"/>
                          <a:ea typeface="맑은 고딕"/>
                          <a:cs typeface="Times New Roman"/>
                        </a:rPr>
                        <a:t>Naver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err="1">
                          <a:latin typeface="맑은 고딕"/>
                          <a:ea typeface="맑은 고딕"/>
                          <a:cs typeface="Times New Roman"/>
                        </a:rPr>
                        <a:t>Daum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맑은 고딕"/>
                          <a:ea typeface="맑은 고딕"/>
                          <a:cs typeface="Times New Roman"/>
                        </a:rPr>
                        <a:t>Google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맑은 고딕"/>
                          <a:ea typeface="맑은 고딕"/>
                          <a:cs typeface="Times New Roman"/>
                        </a:rPr>
                        <a:t>‘</a:t>
                      </a:r>
                      <a:r>
                        <a:rPr lang="ko-KR" sz="1000" kern="100" dirty="0">
                          <a:latin typeface="맑은 고딕"/>
                          <a:ea typeface="맑은 고딕"/>
                          <a:cs typeface="Times New Roman"/>
                        </a:rPr>
                        <a:t>간호사 태움</a:t>
                      </a:r>
                      <a:r>
                        <a:rPr lang="en-US" sz="1000" kern="100" dirty="0">
                          <a:latin typeface="맑은 고딕"/>
                          <a:ea typeface="맑은 고딕"/>
                          <a:cs typeface="Times New Roman"/>
                        </a:rPr>
                        <a:t>’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맑은 고딕"/>
                          <a:ea typeface="맑은 고딕"/>
                          <a:cs typeface="Times New Roman"/>
                        </a:rPr>
                        <a:t>: 1,429</a:t>
                      </a:r>
                      <a:r>
                        <a:rPr lang="ko-KR" sz="1000" kern="100" dirty="0">
                          <a:latin typeface="맑은 고딕"/>
                          <a:ea typeface="맑은 고딕"/>
                          <a:cs typeface="Times New Roman"/>
                        </a:rPr>
                        <a:t>개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맑은 고딕"/>
                          <a:ea typeface="맑은 고딕"/>
                          <a:cs typeface="Times New Roman"/>
                        </a:rPr>
                        <a:t>1,560</a:t>
                      </a:r>
                      <a:r>
                        <a:rPr lang="ko-KR" sz="1000" kern="100" dirty="0">
                          <a:latin typeface="맑은 고딕"/>
                          <a:ea typeface="맑은 고딕"/>
                          <a:cs typeface="Times New Roman"/>
                        </a:rPr>
                        <a:t>개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latin typeface="맑은 고딕"/>
                          <a:ea typeface="맑은 고딕"/>
                          <a:cs typeface="Times New Roman"/>
                        </a:rPr>
                        <a:t>약</a:t>
                      </a:r>
                      <a:r>
                        <a:rPr lang="en-US" sz="1000" kern="100" dirty="0">
                          <a:latin typeface="맑은 고딕"/>
                          <a:ea typeface="맑은 고딕"/>
                          <a:cs typeface="Times New Roman"/>
                        </a:rPr>
                        <a:t> 25,000</a:t>
                      </a:r>
                      <a:r>
                        <a:rPr lang="ko-KR" sz="1000" kern="100" dirty="0">
                          <a:latin typeface="맑은 고딕"/>
                          <a:ea typeface="맑은 고딕"/>
                          <a:cs typeface="Times New Roman"/>
                        </a:rPr>
                        <a:t>개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맑은 고딕"/>
                          <a:ea typeface="맑은 고딕"/>
                          <a:cs typeface="Times New Roman"/>
                        </a:rPr>
                        <a:t>‘</a:t>
                      </a:r>
                      <a:r>
                        <a:rPr lang="ko-KR" sz="1000" kern="100">
                          <a:latin typeface="맑은 고딕"/>
                          <a:ea typeface="맑은 고딕"/>
                          <a:cs typeface="Times New Roman"/>
                        </a:rPr>
                        <a:t>간호사 괴롭힘</a:t>
                      </a:r>
                      <a:r>
                        <a:rPr lang="en-US" sz="1000" kern="100">
                          <a:latin typeface="맑은 고딕"/>
                          <a:ea typeface="맑은 고딕"/>
                          <a:cs typeface="Times New Roman"/>
                        </a:rPr>
                        <a:t>’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맑은 고딕"/>
                          <a:ea typeface="맑은 고딕"/>
                          <a:cs typeface="Times New Roman"/>
                        </a:rPr>
                        <a:t>1,219</a:t>
                      </a:r>
                      <a:r>
                        <a:rPr lang="ko-KR" sz="1000" kern="100">
                          <a:latin typeface="맑은 고딕"/>
                          <a:ea typeface="맑은 고딕"/>
                          <a:cs typeface="Times New Roman"/>
                        </a:rPr>
                        <a:t>개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맑은 고딕"/>
                          <a:ea typeface="맑은 고딕"/>
                          <a:cs typeface="Times New Roman"/>
                        </a:rPr>
                        <a:t>1,300</a:t>
                      </a:r>
                      <a:r>
                        <a:rPr lang="ko-KR" sz="1000" kern="100">
                          <a:latin typeface="맑은 고딕"/>
                          <a:ea typeface="맑은 고딕"/>
                          <a:cs typeface="Times New Roman"/>
                        </a:rPr>
                        <a:t>개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맑은 고딕"/>
                          <a:ea typeface="맑은 고딕"/>
                          <a:cs typeface="Times New Roman"/>
                        </a:rPr>
                        <a:t>5780</a:t>
                      </a:r>
                      <a:r>
                        <a:rPr lang="ko-KR" sz="1000" kern="100" dirty="0">
                          <a:latin typeface="맑은 고딕"/>
                          <a:ea typeface="맑은 고딕"/>
                          <a:cs typeface="Times New Roman"/>
                        </a:rPr>
                        <a:t>개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차트 7"/>
          <p:cNvGraphicFramePr/>
          <p:nvPr/>
        </p:nvGraphicFramePr>
        <p:xfrm>
          <a:off x="1568741" y="2441196"/>
          <a:ext cx="6056852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직사각형 8"/>
          <p:cNvSpPr/>
          <p:nvPr/>
        </p:nvSpPr>
        <p:spPr>
          <a:xfrm>
            <a:off x="5573486" y="3413760"/>
            <a:ext cx="1872343" cy="21945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3817" y="230903"/>
            <a:ext cx="7886700" cy="415050"/>
          </a:xfrm>
        </p:spPr>
        <p:txBody>
          <a:bodyPr>
            <a:normAutofit fontScale="90000"/>
          </a:bodyPr>
          <a:lstStyle/>
          <a:p>
            <a:r>
              <a:rPr lang="en-US" altLang="ko-KR" sz="2400" b="1" dirty="0" smtClean="0"/>
              <a:t>‘</a:t>
            </a:r>
            <a:r>
              <a:rPr lang="ko-KR" altLang="en-US" sz="2400" b="1" dirty="0" smtClean="0"/>
              <a:t>태움</a:t>
            </a:r>
            <a:r>
              <a:rPr lang="en-US" altLang="ko-KR" sz="2400" b="1" dirty="0" smtClean="0"/>
              <a:t>’</a:t>
            </a:r>
            <a:r>
              <a:rPr lang="ko-KR" altLang="en-US" sz="2400" b="1" dirty="0" smtClean="0"/>
              <a:t>관련 국내연구 고찰 </a:t>
            </a:r>
            <a:r>
              <a:rPr lang="en-US" altLang="ko-KR" sz="2400" b="1" dirty="0" smtClean="0"/>
              <a:t>(~ 2018</a:t>
            </a:r>
            <a:r>
              <a:rPr lang="ko-KR" altLang="en-US" sz="2400" b="1" dirty="0" smtClean="0"/>
              <a:t>년까지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총</a:t>
            </a:r>
            <a:r>
              <a:rPr lang="en-US" altLang="ko-KR" sz="2400" b="1" dirty="0" smtClean="0"/>
              <a:t>42</a:t>
            </a:r>
            <a:r>
              <a:rPr lang="ko-KR" altLang="en-US" sz="2400" b="1" dirty="0" smtClean="0"/>
              <a:t>개</a:t>
            </a:r>
            <a:r>
              <a:rPr lang="en-US" altLang="ko-KR" sz="2400" b="1" dirty="0" smtClean="0"/>
              <a:t>)</a:t>
            </a:r>
            <a:endParaRPr lang="ko-KR" altLang="en-US" sz="2400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9</a:t>
            </a:fld>
            <a:endParaRPr lang="ko-KR" altLang="en-US"/>
          </a:p>
        </p:txBody>
      </p:sp>
      <p:graphicFrame>
        <p:nvGraphicFramePr>
          <p:cNvPr id="5" name="차트 4"/>
          <p:cNvGraphicFramePr/>
          <p:nvPr/>
        </p:nvGraphicFramePr>
        <p:xfrm>
          <a:off x="721452" y="1055615"/>
          <a:ext cx="7558481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차트 5"/>
          <p:cNvGraphicFramePr/>
          <p:nvPr/>
        </p:nvGraphicFramePr>
        <p:xfrm>
          <a:off x="734241" y="3374005"/>
          <a:ext cx="7587638" cy="284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785145" y="2852257"/>
            <a:ext cx="3017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그림</a:t>
            </a:r>
            <a:r>
              <a:rPr lang="en-US" altLang="ko-KR" sz="1200" b="1" dirty="0" smtClean="0"/>
              <a:t>1. </a:t>
            </a:r>
            <a:r>
              <a:rPr lang="ko-KR" altLang="en-US" sz="1200" b="1" dirty="0" smtClean="0"/>
              <a:t>국내 </a:t>
            </a:r>
            <a:r>
              <a:rPr lang="en-US" altLang="ko-KR" sz="1200" b="1" dirty="0" smtClean="0"/>
              <a:t>‘</a:t>
            </a:r>
            <a:r>
              <a:rPr lang="ko-KR" altLang="en-US" sz="1200" b="1" dirty="0" smtClean="0"/>
              <a:t>태움</a:t>
            </a:r>
            <a:r>
              <a:rPr lang="en-US" altLang="ko-KR" sz="1200" b="1" dirty="0" smtClean="0"/>
              <a:t>’</a:t>
            </a:r>
            <a:r>
              <a:rPr lang="ko-KR" altLang="en-US" sz="1200" b="1" dirty="0" smtClean="0"/>
              <a:t>관련 연구의 </a:t>
            </a:r>
            <a:r>
              <a:rPr lang="ko-KR" altLang="en-US" sz="1200" b="1" dirty="0" err="1" smtClean="0"/>
              <a:t>년도별</a:t>
            </a:r>
            <a:r>
              <a:rPr lang="ko-KR" altLang="en-US" sz="1200" b="1" dirty="0" smtClean="0"/>
              <a:t> 분포</a:t>
            </a:r>
            <a:endParaRPr lang="ko-KR" alt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870434" y="6335086"/>
            <a:ext cx="3017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그림</a:t>
            </a:r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국내 </a:t>
            </a:r>
            <a:r>
              <a:rPr lang="en-US" altLang="ko-KR" sz="1200" b="1" dirty="0" smtClean="0"/>
              <a:t>‘</a:t>
            </a:r>
            <a:r>
              <a:rPr lang="ko-KR" altLang="en-US" sz="1200" b="1" dirty="0" smtClean="0"/>
              <a:t>태움</a:t>
            </a:r>
            <a:r>
              <a:rPr lang="en-US" altLang="ko-KR" sz="1200" b="1" dirty="0" smtClean="0"/>
              <a:t>’</a:t>
            </a:r>
            <a:r>
              <a:rPr lang="ko-KR" altLang="en-US" sz="1200" b="1" dirty="0" smtClean="0"/>
              <a:t>관련 연구의 </a:t>
            </a:r>
            <a:r>
              <a:rPr lang="ko-KR" altLang="en-US" sz="1200" b="1" dirty="0" err="1" smtClean="0"/>
              <a:t>저널별</a:t>
            </a:r>
            <a:r>
              <a:rPr lang="ko-KR" altLang="en-US" sz="1200" b="1" dirty="0" smtClean="0"/>
              <a:t> 분포</a:t>
            </a:r>
            <a:endParaRPr lang="ko-KR" altLang="en-US" sz="1200" b="1" dirty="0"/>
          </a:p>
        </p:txBody>
      </p:sp>
      <p:sp>
        <p:nvSpPr>
          <p:cNvPr id="9" name="직사각형 8"/>
          <p:cNvSpPr/>
          <p:nvPr/>
        </p:nvSpPr>
        <p:spPr>
          <a:xfrm>
            <a:off x="7576457" y="1837509"/>
            <a:ext cx="435429" cy="87085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형 설명선 9"/>
          <p:cNvSpPr/>
          <p:nvPr/>
        </p:nvSpPr>
        <p:spPr>
          <a:xfrm>
            <a:off x="7532914" y="217714"/>
            <a:ext cx="1314994" cy="1445623"/>
          </a:xfrm>
          <a:prstGeom prst="wedgeEllipseCallou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576457" y="496388"/>
            <a:ext cx="12618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정선화</a:t>
            </a:r>
            <a:r>
              <a:rPr lang="en-US" altLang="ko-KR" sz="1400" b="1" dirty="0" smtClean="0"/>
              <a:t>(2018)</a:t>
            </a:r>
          </a:p>
          <a:p>
            <a:r>
              <a:rPr lang="ko-KR" altLang="en-US" sz="1400" b="1" dirty="0" err="1" smtClean="0"/>
              <a:t>태움관련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박사학위논문</a:t>
            </a:r>
            <a:endParaRPr lang="en-US" altLang="ko-KR" sz="1400" b="1" dirty="0" smtClean="0"/>
          </a:p>
          <a:p>
            <a:r>
              <a:rPr lang="en-US" altLang="ko-KR" sz="1400" b="1" dirty="0" smtClean="0"/>
              <a:t>        + 1</a:t>
            </a:r>
            <a:r>
              <a:rPr lang="ko-KR" altLang="en-US" sz="1400" b="1" dirty="0" smtClean="0"/>
              <a:t>개</a:t>
            </a:r>
            <a:endParaRPr lang="ko-KR" altLang="en-US" sz="1400" b="1" dirty="0"/>
          </a:p>
        </p:txBody>
      </p:sp>
      <p:sp>
        <p:nvSpPr>
          <p:cNvPr id="12" name="직사각형 11"/>
          <p:cNvSpPr/>
          <p:nvPr/>
        </p:nvSpPr>
        <p:spPr>
          <a:xfrm>
            <a:off x="1140823" y="3648891"/>
            <a:ext cx="522514" cy="138466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4005943" y="4397829"/>
            <a:ext cx="644434" cy="62701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10</a:t>
            </a:fld>
            <a:endParaRPr lang="ko-KR" altLang="en-US"/>
          </a:p>
        </p:txBody>
      </p:sp>
      <p:graphicFrame>
        <p:nvGraphicFramePr>
          <p:cNvPr id="5" name="차트 4"/>
          <p:cNvGraphicFramePr/>
          <p:nvPr/>
        </p:nvGraphicFramePr>
        <p:xfrm>
          <a:off x="192947" y="3900881"/>
          <a:ext cx="8814586" cy="2200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차트 5"/>
          <p:cNvGraphicFramePr/>
          <p:nvPr/>
        </p:nvGraphicFramePr>
        <p:xfrm>
          <a:off x="184557" y="872396"/>
          <a:ext cx="2565400" cy="2332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차트 6"/>
          <p:cNvGraphicFramePr/>
          <p:nvPr/>
        </p:nvGraphicFramePr>
        <p:xfrm>
          <a:off x="2852256" y="906011"/>
          <a:ext cx="2372803" cy="230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차트 7"/>
          <p:cNvGraphicFramePr/>
          <p:nvPr/>
        </p:nvGraphicFramePr>
        <p:xfrm>
          <a:off x="5318620" y="947956"/>
          <a:ext cx="3615656" cy="2290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332141" y="3405930"/>
            <a:ext cx="28632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그림</a:t>
            </a:r>
            <a:r>
              <a:rPr lang="en-US" altLang="ko-KR" sz="1200" dirty="0" smtClean="0"/>
              <a:t>3. </a:t>
            </a:r>
            <a:r>
              <a:rPr lang="ko-KR" altLang="en-US" sz="1200" dirty="0" smtClean="0"/>
              <a:t>국내 </a:t>
            </a:r>
            <a:r>
              <a:rPr lang="en-US" altLang="ko-KR" sz="1200" dirty="0" smtClean="0"/>
              <a:t>‘</a:t>
            </a:r>
            <a:r>
              <a:rPr lang="ko-KR" altLang="en-US" sz="1200" dirty="0" smtClean="0"/>
              <a:t>태움</a:t>
            </a:r>
            <a:r>
              <a:rPr lang="en-US" altLang="ko-KR" sz="1200" dirty="0" smtClean="0"/>
              <a:t>’</a:t>
            </a:r>
            <a:r>
              <a:rPr lang="ko-KR" altLang="en-US" sz="1200" dirty="0" smtClean="0"/>
              <a:t>관련 연구 주제별 분석</a:t>
            </a:r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2450985" y="6242807"/>
            <a:ext cx="3007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그림</a:t>
            </a:r>
            <a:r>
              <a:rPr lang="en-US" altLang="ko-KR" sz="1200" dirty="0" smtClean="0"/>
              <a:t>4. </a:t>
            </a:r>
            <a:r>
              <a:rPr lang="ko-KR" altLang="en-US" sz="1200" dirty="0" smtClean="0"/>
              <a:t>국내 </a:t>
            </a:r>
            <a:r>
              <a:rPr lang="en-US" altLang="ko-KR" sz="1200" dirty="0" smtClean="0"/>
              <a:t>‘</a:t>
            </a:r>
            <a:r>
              <a:rPr lang="ko-KR" altLang="en-US" sz="1200" dirty="0" smtClean="0"/>
              <a:t>태움</a:t>
            </a:r>
            <a:r>
              <a:rPr lang="en-US" altLang="ko-KR" sz="1200" dirty="0" smtClean="0"/>
              <a:t>’</a:t>
            </a:r>
            <a:r>
              <a:rPr lang="ko-KR" altLang="en-US" sz="1200" dirty="0" smtClean="0"/>
              <a:t>관련 연구 </a:t>
            </a:r>
            <a:r>
              <a:rPr lang="en-US" altLang="ko-KR" sz="1200" dirty="0" smtClean="0"/>
              <a:t>Keywords </a:t>
            </a:r>
            <a:r>
              <a:rPr lang="ko-KR" altLang="en-US" sz="1200" dirty="0" smtClean="0"/>
              <a:t>분석</a:t>
            </a:r>
            <a:endParaRPr lang="ko-KR" altLang="en-US" sz="1200" dirty="0"/>
          </a:p>
        </p:txBody>
      </p:sp>
      <p:sp>
        <p:nvSpPr>
          <p:cNvPr id="11" name="직사각형 10"/>
          <p:cNvSpPr/>
          <p:nvPr/>
        </p:nvSpPr>
        <p:spPr>
          <a:xfrm>
            <a:off x="5782491" y="4136571"/>
            <a:ext cx="1959429" cy="109728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87977" y="4267200"/>
            <a:ext cx="670560" cy="94052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3281" y="928003"/>
            <a:ext cx="8716161" cy="1429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/>
              <a:t> </a:t>
            </a:r>
            <a:r>
              <a:rPr lang="ko-KR" altLang="ko-KR" sz="1800" dirty="0" smtClean="0"/>
              <a:t>국외 태움 유사언어 연도별 </a:t>
            </a:r>
            <a:r>
              <a:rPr lang="ko-KR" altLang="ko-KR" sz="1800" dirty="0" err="1" smtClean="0"/>
              <a:t>연구수</a:t>
            </a:r>
            <a:endParaRPr lang="ko-KR" altLang="ko-KR" sz="1800" dirty="0" smtClean="0"/>
          </a:p>
          <a:p>
            <a:r>
              <a:rPr lang="ko-KR" altLang="ko-KR" sz="1800" dirty="0" smtClean="0"/>
              <a:t>태움 유사언어 </a:t>
            </a:r>
            <a:r>
              <a:rPr lang="en-US" altLang="ko-KR" sz="1800" dirty="0" smtClean="0"/>
              <a:t>keyword: bullying, horizontal violence, incivility, mobbing, harassment</a:t>
            </a:r>
            <a:endParaRPr lang="ko-KR" altLang="ko-KR" sz="1800" dirty="0" smtClean="0"/>
          </a:p>
          <a:p>
            <a:r>
              <a:rPr lang="ko-KR" altLang="ko-KR" sz="1800" dirty="0" smtClean="0"/>
              <a:t>총 연구 수</a:t>
            </a:r>
            <a:r>
              <a:rPr lang="en-US" altLang="ko-KR" sz="1800" dirty="0" smtClean="0"/>
              <a:t>: 257</a:t>
            </a:r>
            <a:r>
              <a:rPr lang="ko-KR" altLang="ko-KR" sz="1800" dirty="0" smtClean="0"/>
              <a:t>개</a:t>
            </a:r>
            <a:r>
              <a:rPr lang="en-US" altLang="ko-KR" sz="1800" dirty="0" smtClean="0"/>
              <a:t>(1981~1990</a:t>
            </a:r>
            <a:r>
              <a:rPr lang="ko-KR" altLang="ko-KR" sz="1800" dirty="0" smtClean="0"/>
              <a:t>년</a:t>
            </a:r>
            <a:r>
              <a:rPr lang="en-US" altLang="ko-KR" sz="1800" dirty="0" smtClean="0"/>
              <a:t> 7</a:t>
            </a:r>
            <a:r>
              <a:rPr lang="ko-KR" altLang="ko-KR" sz="1800" dirty="0" smtClean="0"/>
              <a:t>개</a:t>
            </a:r>
            <a:r>
              <a:rPr lang="en-US" altLang="ko-KR" sz="1800" dirty="0" smtClean="0"/>
              <a:t>; 1991-2000</a:t>
            </a:r>
            <a:r>
              <a:rPr lang="ko-KR" altLang="ko-KR" sz="1800" dirty="0" smtClean="0"/>
              <a:t>년</a:t>
            </a:r>
            <a:r>
              <a:rPr lang="en-US" altLang="ko-KR" sz="1800" dirty="0" smtClean="0"/>
              <a:t> 24</a:t>
            </a:r>
            <a:r>
              <a:rPr lang="ko-KR" altLang="ko-KR" sz="1800" dirty="0" smtClean="0"/>
              <a:t>개</a:t>
            </a:r>
            <a:r>
              <a:rPr lang="en-US" altLang="ko-KR" sz="1800" dirty="0" smtClean="0"/>
              <a:t>; 2001-2010 64</a:t>
            </a:r>
            <a:r>
              <a:rPr lang="ko-KR" altLang="ko-KR" sz="1800" dirty="0" smtClean="0"/>
              <a:t>개</a:t>
            </a:r>
            <a:r>
              <a:rPr lang="en-US" altLang="ko-KR" sz="1800" dirty="0" smtClean="0"/>
              <a:t>; 2011</a:t>
            </a:r>
            <a:r>
              <a:rPr lang="ko-KR" altLang="ko-KR" sz="1800" dirty="0" smtClean="0"/>
              <a:t>년 이후 </a:t>
            </a:r>
            <a:r>
              <a:rPr lang="en-US" altLang="ko-KR" sz="1800" dirty="0" smtClean="0"/>
              <a:t>162</a:t>
            </a:r>
            <a:r>
              <a:rPr lang="ko-KR" altLang="ko-KR" sz="1800" dirty="0" smtClean="0"/>
              <a:t>개</a:t>
            </a:r>
            <a:r>
              <a:rPr lang="en-US" altLang="ko-KR" sz="1800" dirty="0" smtClean="0"/>
              <a:t>)</a:t>
            </a:r>
            <a:endParaRPr lang="ko-KR" altLang="ko-KR" sz="1800" dirty="0" smtClean="0"/>
          </a:p>
          <a:p>
            <a:endParaRPr lang="ko-KR" altLang="en-US" sz="1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653817" y="230903"/>
            <a:ext cx="7886700" cy="415050"/>
          </a:xfrm>
        </p:spPr>
        <p:txBody>
          <a:bodyPr>
            <a:normAutofit fontScale="90000"/>
          </a:bodyPr>
          <a:lstStyle/>
          <a:p>
            <a:r>
              <a:rPr lang="en-US" altLang="ko-KR" sz="2400" b="1" dirty="0" smtClean="0"/>
              <a:t>‘</a:t>
            </a:r>
            <a:r>
              <a:rPr lang="ko-KR" altLang="en-US" sz="2400" b="1" dirty="0" smtClean="0"/>
              <a:t>태움</a:t>
            </a:r>
            <a:r>
              <a:rPr lang="en-US" altLang="ko-KR" sz="2400" b="1" dirty="0" smtClean="0"/>
              <a:t>’</a:t>
            </a:r>
            <a:r>
              <a:rPr lang="ko-KR" altLang="en-US" sz="2400" b="1" dirty="0" smtClean="0"/>
              <a:t>관련 국외연구 고찰 </a:t>
            </a:r>
            <a:r>
              <a:rPr lang="en-US" altLang="ko-KR" sz="2400" b="1" dirty="0" smtClean="0"/>
              <a:t>(~ 2018</a:t>
            </a:r>
            <a:r>
              <a:rPr lang="ko-KR" altLang="en-US" sz="2400" b="1" dirty="0" smtClean="0"/>
              <a:t>년까지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총</a:t>
            </a:r>
            <a:r>
              <a:rPr lang="en-US" altLang="ko-KR" sz="2400" b="1" dirty="0" smtClean="0"/>
              <a:t>257</a:t>
            </a:r>
            <a:r>
              <a:rPr lang="ko-KR" altLang="en-US" sz="2400" b="1" dirty="0" smtClean="0"/>
              <a:t>개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graphicFrame>
        <p:nvGraphicFramePr>
          <p:cNvPr id="6" name="차트 5"/>
          <p:cNvGraphicFramePr/>
          <p:nvPr/>
        </p:nvGraphicFramePr>
        <p:xfrm>
          <a:off x="273336" y="2599844"/>
          <a:ext cx="8568661" cy="3205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77423" y="5947794"/>
            <a:ext cx="3289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그림</a:t>
            </a:r>
            <a:r>
              <a:rPr lang="en-US" altLang="ko-KR" sz="1200" b="1" dirty="0" smtClean="0"/>
              <a:t>5. </a:t>
            </a:r>
            <a:r>
              <a:rPr lang="ko-KR" altLang="en-US" sz="1200" b="1" dirty="0" smtClean="0"/>
              <a:t>국외</a:t>
            </a:r>
            <a:r>
              <a:rPr lang="en-US" altLang="ko-KR" sz="1200" b="1" dirty="0" smtClean="0"/>
              <a:t>’</a:t>
            </a:r>
            <a:r>
              <a:rPr lang="ko-KR" altLang="en-US" sz="1200" b="1" dirty="0" smtClean="0"/>
              <a:t>태움</a:t>
            </a:r>
            <a:r>
              <a:rPr lang="en-US" altLang="ko-KR" sz="1200" b="1" dirty="0" smtClean="0"/>
              <a:t>’</a:t>
            </a:r>
            <a:r>
              <a:rPr lang="ko-KR" altLang="en-US" sz="1200" b="1" dirty="0" smtClean="0"/>
              <a:t>관련 유사언어 </a:t>
            </a:r>
            <a:r>
              <a:rPr lang="ko-KR" altLang="en-US" sz="1200" b="1" dirty="0" err="1" smtClean="0"/>
              <a:t>년도별</a:t>
            </a:r>
            <a:r>
              <a:rPr lang="ko-KR" altLang="en-US" sz="1200" b="1" dirty="0" smtClean="0"/>
              <a:t> </a:t>
            </a:r>
            <a:r>
              <a:rPr lang="ko-KR" altLang="en-US" sz="1200" b="1" dirty="0" err="1" smtClean="0"/>
              <a:t>연구수</a:t>
            </a:r>
            <a:endParaRPr lang="ko-KR" altLang="en-US" sz="12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2815" y="433053"/>
            <a:ext cx="7886700" cy="808518"/>
          </a:xfrm>
        </p:spPr>
        <p:txBody>
          <a:bodyPr>
            <a:normAutofit/>
          </a:bodyPr>
          <a:lstStyle/>
          <a:p>
            <a:pPr latinLnBrk="0"/>
            <a:r>
              <a:rPr lang="ko-KR" altLang="ko-KR" sz="1800" dirty="0" smtClean="0"/>
              <a:t>국외 태움 유사언어 </a:t>
            </a:r>
            <a:r>
              <a:rPr lang="en-US" altLang="ko-KR" sz="1800" dirty="0" smtClean="0"/>
              <a:t>Journal</a:t>
            </a:r>
            <a:r>
              <a:rPr lang="ko-KR" altLang="ko-KR" sz="1800" dirty="0" smtClean="0"/>
              <a:t>별 연구 분포</a:t>
            </a:r>
          </a:p>
          <a:p>
            <a:pPr latinLnBrk="0"/>
            <a:r>
              <a:rPr lang="ko-KR" altLang="ko-KR" sz="1800" dirty="0" smtClean="0"/>
              <a:t>게재된</a:t>
            </a:r>
            <a:r>
              <a:rPr lang="en-US" altLang="ko-KR" sz="1800" dirty="0" smtClean="0"/>
              <a:t> Journal </a:t>
            </a:r>
            <a:r>
              <a:rPr lang="ko-KR" altLang="ko-KR" sz="1800" dirty="0" smtClean="0"/>
              <a:t>총 개수</a:t>
            </a:r>
            <a:r>
              <a:rPr lang="en-US" altLang="ko-KR" sz="1800" dirty="0" smtClean="0"/>
              <a:t>: 125</a:t>
            </a:r>
            <a:r>
              <a:rPr lang="ko-KR" altLang="ko-KR" sz="1800" dirty="0" smtClean="0"/>
              <a:t>개</a:t>
            </a:r>
          </a:p>
          <a:p>
            <a:endParaRPr lang="ko-KR" altLang="en-US" sz="1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12</a:t>
            </a:fld>
            <a:endParaRPr lang="ko-KR" altLang="en-US"/>
          </a:p>
        </p:txBody>
      </p:sp>
      <p:graphicFrame>
        <p:nvGraphicFramePr>
          <p:cNvPr id="5" name="차트 4"/>
          <p:cNvGraphicFramePr/>
          <p:nvPr/>
        </p:nvGraphicFramePr>
        <p:xfrm>
          <a:off x="245515" y="2138030"/>
          <a:ext cx="6004283" cy="2699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그림 5" descr="http://wordcloud.kr/d/tmp/15251635679686046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6318780" y="2138029"/>
            <a:ext cx="2699385" cy="269938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/>
        </p:spPr>
      </p:pic>
      <p:sp>
        <p:nvSpPr>
          <p:cNvPr id="7" name="TextBox 6"/>
          <p:cNvSpPr txBox="1"/>
          <p:nvPr/>
        </p:nvSpPr>
        <p:spPr>
          <a:xfrm>
            <a:off x="2306973" y="5058561"/>
            <a:ext cx="31213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그림</a:t>
            </a:r>
            <a:r>
              <a:rPr lang="en-US" altLang="ko-KR" sz="1200" b="1" dirty="0" smtClean="0"/>
              <a:t>6.  </a:t>
            </a:r>
            <a:r>
              <a:rPr lang="ko-KR" altLang="en-US" sz="1200" b="1" dirty="0" smtClean="0"/>
              <a:t>국외 태움 유사언어 </a:t>
            </a:r>
            <a:r>
              <a:rPr lang="en-US" altLang="ko-KR" sz="1200" b="1" dirty="0" smtClean="0"/>
              <a:t>Journal</a:t>
            </a:r>
            <a:r>
              <a:rPr lang="ko-KR" altLang="en-US" sz="1200" b="1" dirty="0" smtClean="0"/>
              <a:t>별 빈도수</a:t>
            </a:r>
            <a:endParaRPr lang="ko-KR" altLang="en-US" sz="1200" b="1" dirty="0"/>
          </a:p>
        </p:txBody>
      </p:sp>
      <p:sp>
        <p:nvSpPr>
          <p:cNvPr id="8" name="직사각형 7"/>
          <p:cNvSpPr/>
          <p:nvPr/>
        </p:nvSpPr>
        <p:spPr>
          <a:xfrm>
            <a:off x="269966" y="2743200"/>
            <a:ext cx="5538651" cy="6705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53"/>
          <p:cNvGrpSpPr/>
          <p:nvPr/>
        </p:nvGrpSpPr>
        <p:grpSpPr>
          <a:xfrm>
            <a:off x="0" y="872066"/>
            <a:ext cx="9144000" cy="5792377"/>
            <a:chOff x="11719" y="483878"/>
            <a:chExt cx="9144000" cy="5792377"/>
          </a:xfrm>
        </p:grpSpPr>
        <p:sp>
          <p:nvSpPr>
            <p:cNvPr id="234" name="이등변 삼각형 233"/>
            <p:cNvSpPr/>
            <p:nvPr/>
          </p:nvSpPr>
          <p:spPr>
            <a:xfrm rot="12647914">
              <a:off x="2610403" y="3287296"/>
              <a:ext cx="149574" cy="2354070"/>
            </a:xfrm>
            <a:prstGeom prst="triangle">
              <a:avLst>
                <a:gd name="adj" fmla="val 0"/>
              </a:avLst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050" name="Picture 2" descr="https://qph.ec.quoracdn.net/main-qimg-a39c58f1cda9c4e8ed16c96bef3f4b3f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9961" b="89646" l="9010" r="9322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35423" b="34438"/>
            <a:stretch/>
          </p:blipFill>
          <p:spPr bwMode="auto">
            <a:xfrm>
              <a:off x="11719" y="2419350"/>
              <a:ext cx="9144000" cy="206692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1" name="이등변 삼각형 150"/>
            <p:cNvSpPr/>
            <p:nvPr/>
          </p:nvSpPr>
          <p:spPr>
            <a:xfrm rot="19947796">
              <a:off x="5157796" y="1105326"/>
              <a:ext cx="132822" cy="2413988"/>
            </a:xfrm>
            <a:prstGeom prst="triangl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" name="그룹 4"/>
            <p:cNvGrpSpPr/>
            <p:nvPr/>
          </p:nvGrpSpPr>
          <p:grpSpPr>
            <a:xfrm>
              <a:off x="908507" y="3988542"/>
              <a:ext cx="4460740" cy="1254184"/>
              <a:chOff x="1695664" y="4217474"/>
              <a:chExt cx="6026176" cy="1254184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968061" y="4217474"/>
                <a:ext cx="10970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b="1" dirty="0">
                    <a:solidFill>
                      <a:srgbClr val="C00000"/>
                    </a:solidFill>
                  </a:rPr>
                  <a:t>신규 </a:t>
                </a:r>
                <a:endParaRPr lang="en-US" altLang="ko-KR" sz="1200" b="1" dirty="0">
                  <a:solidFill>
                    <a:srgbClr val="C00000"/>
                  </a:solidFill>
                </a:endParaRPr>
              </a:p>
              <a:p>
                <a:r>
                  <a:rPr lang="ko-KR" altLang="en-US" sz="1200" b="1" dirty="0">
                    <a:solidFill>
                      <a:srgbClr val="C00000"/>
                    </a:solidFill>
                  </a:rPr>
                  <a:t>간호사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695664" y="5009993"/>
                <a:ext cx="9518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b="1" dirty="0">
                    <a:solidFill>
                      <a:srgbClr val="C00000"/>
                    </a:solidFill>
                  </a:rPr>
                  <a:t>간호</a:t>
                </a:r>
                <a:endParaRPr lang="en-US" altLang="ko-KR" sz="1200" b="1" dirty="0">
                  <a:solidFill>
                    <a:srgbClr val="C00000"/>
                  </a:solidFill>
                </a:endParaRPr>
              </a:p>
              <a:p>
                <a:r>
                  <a:rPr lang="ko-KR" altLang="en-US" sz="1200" b="1" dirty="0">
                    <a:solidFill>
                      <a:srgbClr val="C00000"/>
                    </a:solidFill>
                  </a:rPr>
                  <a:t>학생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351284" y="4451892"/>
                <a:ext cx="13705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b="1" dirty="0">
                    <a:solidFill>
                      <a:srgbClr val="C00000"/>
                    </a:solidFill>
                  </a:rPr>
                  <a:t>경력</a:t>
                </a:r>
                <a:endParaRPr lang="en-US" altLang="ko-KR" sz="1200" b="1" dirty="0">
                  <a:solidFill>
                    <a:srgbClr val="C00000"/>
                  </a:solidFill>
                </a:endParaRPr>
              </a:p>
              <a:p>
                <a:r>
                  <a:rPr lang="ko-KR" altLang="en-US" sz="1200" b="1" dirty="0">
                    <a:solidFill>
                      <a:srgbClr val="C00000"/>
                    </a:solidFill>
                  </a:rPr>
                  <a:t>간호사</a:t>
                </a:r>
              </a:p>
            </p:txBody>
          </p:sp>
        </p:grpSp>
        <p:sp>
          <p:nvSpPr>
            <p:cNvPr id="36" name="순서도: 처리 35"/>
            <p:cNvSpPr/>
            <p:nvPr/>
          </p:nvSpPr>
          <p:spPr>
            <a:xfrm>
              <a:off x="1473516" y="483878"/>
              <a:ext cx="1136827" cy="721627"/>
            </a:xfrm>
            <a:prstGeom prst="flowChartProcess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>
                  <a:solidFill>
                    <a:srgbClr val="C00000"/>
                  </a:solidFill>
                </a:rPr>
                <a:t>인적 </a:t>
              </a:r>
              <a:endParaRPr lang="en-US" altLang="ko-KR" b="1" dirty="0">
                <a:solidFill>
                  <a:srgbClr val="C00000"/>
                </a:solidFill>
              </a:endParaRPr>
            </a:p>
            <a:p>
              <a:pPr algn="ctr"/>
              <a:r>
                <a:rPr lang="ko-KR" altLang="en-US" b="1" dirty="0">
                  <a:solidFill>
                    <a:srgbClr val="C00000"/>
                  </a:solidFill>
                </a:rPr>
                <a:t>요소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172238" y="1731155"/>
              <a:ext cx="8403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>
                  <a:solidFill>
                    <a:srgbClr val="C00000"/>
                  </a:solidFill>
                </a:rPr>
                <a:t>대인 관계 및 </a:t>
              </a:r>
              <a:r>
                <a:rPr lang="ko-KR" altLang="en-US" sz="1200" b="1" dirty="0" smtClean="0">
                  <a:solidFill>
                    <a:srgbClr val="C00000"/>
                  </a:solidFill>
                </a:rPr>
                <a:t>태도</a:t>
              </a:r>
              <a:endParaRPr lang="ko-KR" altLang="en-US" sz="1200" b="1" dirty="0">
                <a:solidFill>
                  <a:srgbClr val="C00000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85093" y="2868198"/>
              <a:ext cx="7818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>
                  <a:solidFill>
                    <a:srgbClr val="C00000"/>
                  </a:solidFill>
                </a:rPr>
                <a:t>정신적 피로감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94797" y="1935837"/>
              <a:ext cx="67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>
                  <a:solidFill>
                    <a:srgbClr val="C00000"/>
                  </a:solidFill>
                </a:rPr>
                <a:t>신체적 </a:t>
              </a:r>
              <a:endParaRPr lang="en-US" altLang="ko-KR" sz="1200" b="1" dirty="0">
                <a:solidFill>
                  <a:srgbClr val="C00000"/>
                </a:solidFill>
              </a:endParaRPr>
            </a:p>
            <a:p>
              <a:r>
                <a:rPr lang="ko-KR" altLang="en-US" sz="1200" b="1" dirty="0">
                  <a:solidFill>
                    <a:srgbClr val="C00000"/>
                  </a:solidFill>
                </a:rPr>
                <a:t>피로감</a:t>
              </a:r>
            </a:p>
          </p:txBody>
        </p:sp>
        <p:sp>
          <p:nvSpPr>
            <p:cNvPr id="128" name="이등변 삼각형 127"/>
            <p:cNvSpPr/>
            <p:nvPr/>
          </p:nvSpPr>
          <p:spPr>
            <a:xfrm rot="5400000">
              <a:off x="5757280" y="1084437"/>
              <a:ext cx="65708" cy="1577992"/>
            </a:xfrm>
            <a:prstGeom prst="triangl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" name="이등변 삼각형 128"/>
            <p:cNvSpPr/>
            <p:nvPr/>
          </p:nvSpPr>
          <p:spPr>
            <a:xfrm rot="5400000">
              <a:off x="6129536" y="1789221"/>
              <a:ext cx="65708" cy="1577992"/>
            </a:xfrm>
            <a:prstGeom prst="triangl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" name="이등변 삼각형 129"/>
            <p:cNvSpPr/>
            <p:nvPr/>
          </p:nvSpPr>
          <p:spPr>
            <a:xfrm rot="16200000">
              <a:off x="4567544" y="2124479"/>
              <a:ext cx="68123" cy="1974585"/>
            </a:xfrm>
            <a:prstGeom prst="triangl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" name="그룹 2054"/>
            <p:cNvGrpSpPr/>
            <p:nvPr/>
          </p:nvGrpSpPr>
          <p:grpSpPr>
            <a:xfrm>
              <a:off x="4974377" y="1255546"/>
              <a:ext cx="2256655" cy="613291"/>
              <a:chOff x="5022002" y="1369846"/>
              <a:chExt cx="2256655" cy="613291"/>
            </a:xfrm>
          </p:grpSpPr>
          <p:cxnSp>
            <p:nvCxnSpPr>
              <p:cNvPr id="2053" name="직선 연결선 2052"/>
              <p:cNvCxnSpPr/>
              <p:nvPr/>
            </p:nvCxnSpPr>
            <p:spPr>
              <a:xfrm flipV="1">
                <a:off x="5316244" y="1452910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TextBox 134"/>
              <p:cNvSpPr txBox="1"/>
              <p:nvPr/>
            </p:nvSpPr>
            <p:spPr>
              <a:xfrm rot="19054077">
                <a:off x="5022002" y="1369846"/>
                <a:ext cx="10184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dirty="0"/>
                  <a:t>높은 간호사</a:t>
                </a:r>
                <a:endParaRPr lang="en-US" altLang="ko-KR" sz="800" dirty="0"/>
              </a:p>
              <a:p>
                <a:r>
                  <a:rPr lang="ko-KR" altLang="en-US" sz="800" dirty="0"/>
                  <a:t>이직률 </a:t>
                </a:r>
              </a:p>
            </p:txBody>
          </p:sp>
          <p:cxnSp>
            <p:nvCxnSpPr>
              <p:cNvPr id="136" name="직선 연결선 135"/>
              <p:cNvCxnSpPr/>
              <p:nvPr/>
            </p:nvCxnSpPr>
            <p:spPr>
              <a:xfrm flipV="1">
                <a:off x="5706769" y="1471960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7" name="TextBox 136"/>
              <p:cNvSpPr txBox="1"/>
              <p:nvPr/>
            </p:nvSpPr>
            <p:spPr>
              <a:xfrm rot="19074699">
                <a:off x="5422707" y="1441164"/>
                <a:ext cx="1158872" cy="21544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ko-KR" altLang="en-US" sz="800" dirty="0"/>
                  <a:t>간호 외의 업무 증가</a:t>
                </a:r>
              </a:p>
            </p:txBody>
          </p:sp>
          <p:cxnSp>
            <p:nvCxnSpPr>
              <p:cNvPr id="140" name="직선 연결선 139"/>
              <p:cNvCxnSpPr/>
              <p:nvPr/>
            </p:nvCxnSpPr>
            <p:spPr>
              <a:xfrm flipV="1">
                <a:off x="6106819" y="1471960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TextBox 140"/>
              <p:cNvSpPr txBox="1"/>
              <p:nvPr/>
            </p:nvSpPr>
            <p:spPr>
              <a:xfrm rot="19073180">
                <a:off x="5771400" y="1376992"/>
                <a:ext cx="1405557" cy="21544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ko-KR" altLang="en-US" sz="800" dirty="0"/>
                  <a:t>간호사 </a:t>
                </a:r>
                <a:r>
                  <a:rPr lang="en-US" altLang="ko-KR" sz="800" dirty="0"/>
                  <a:t>1</a:t>
                </a:r>
                <a:r>
                  <a:rPr lang="ko-KR" altLang="en-US" sz="800" dirty="0"/>
                  <a:t>인당 환자수 많음</a:t>
                </a:r>
              </a:p>
            </p:txBody>
          </p:sp>
          <p:cxnSp>
            <p:nvCxnSpPr>
              <p:cNvPr id="142" name="직선 연결선 141"/>
              <p:cNvCxnSpPr/>
              <p:nvPr/>
            </p:nvCxnSpPr>
            <p:spPr>
              <a:xfrm flipV="1">
                <a:off x="6525919" y="1471960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" name="TextBox 142"/>
              <p:cNvSpPr txBox="1"/>
              <p:nvPr/>
            </p:nvSpPr>
            <p:spPr>
              <a:xfrm rot="19054077">
                <a:off x="6260252" y="1488550"/>
                <a:ext cx="1018405" cy="21544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ko-KR" altLang="en-US" sz="800" dirty="0"/>
                  <a:t>높은 업무 강도</a:t>
                </a:r>
              </a:p>
            </p:txBody>
          </p:sp>
        </p:grpSp>
        <p:sp>
          <p:nvSpPr>
            <p:cNvPr id="144" name="TextBox 143"/>
            <p:cNvSpPr txBox="1"/>
            <p:nvPr/>
          </p:nvSpPr>
          <p:spPr>
            <a:xfrm>
              <a:off x="6570337" y="1722821"/>
              <a:ext cx="8717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>
                  <a:solidFill>
                    <a:srgbClr val="C00000"/>
                  </a:solidFill>
                </a:rPr>
                <a:t>인력부족</a:t>
              </a:r>
            </a:p>
          </p:txBody>
        </p:sp>
        <p:sp>
          <p:nvSpPr>
            <p:cNvPr id="145" name="이등변 삼각형 144"/>
            <p:cNvSpPr/>
            <p:nvPr/>
          </p:nvSpPr>
          <p:spPr>
            <a:xfrm rot="19947796">
              <a:off x="2519543" y="1142474"/>
              <a:ext cx="132822" cy="2413988"/>
            </a:xfrm>
            <a:prstGeom prst="triangl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6" name="이등변 삼각형 145"/>
            <p:cNvSpPr/>
            <p:nvPr/>
          </p:nvSpPr>
          <p:spPr>
            <a:xfrm rot="5400000">
              <a:off x="3265705" y="1004432"/>
              <a:ext cx="45719" cy="1872308"/>
            </a:xfrm>
            <a:prstGeom prst="triangl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7" name="이등변 삼각형 146"/>
            <p:cNvSpPr/>
            <p:nvPr/>
          </p:nvSpPr>
          <p:spPr>
            <a:xfrm rot="16200000">
              <a:off x="1635365" y="1392465"/>
              <a:ext cx="78040" cy="1577992"/>
            </a:xfrm>
            <a:prstGeom prst="triangl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이등변 삼각형 147"/>
            <p:cNvSpPr/>
            <p:nvPr/>
          </p:nvSpPr>
          <p:spPr>
            <a:xfrm rot="16200000">
              <a:off x="2069972" y="2269743"/>
              <a:ext cx="78040" cy="1577992"/>
            </a:xfrm>
            <a:prstGeom prst="triangl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6919789" y="2431719"/>
              <a:ext cx="8717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>
                  <a:solidFill>
                    <a:srgbClr val="C00000"/>
                  </a:solidFill>
                </a:rPr>
                <a:t>근무 환경</a:t>
              </a:r>
            </a:p>
          </p:txBody>
        </p:sp>
        <p:sp>
          <p:nvSpPr>
            <p:cNvPr id="152" name="순서도: 처리 151"/>
            <p:cNvSpPr/>
            <p:nvPr/>
          </p:nvSpPr>
          <p:spPr>
            <a:xfrm>
              <a:off x="4436267" y="483878"/>
              <a:ext cx="1337610" cy="721627"/>
            </a:xfrm>
            <a:prstGeom prst="flowChartProcess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err="1">
                  <a:solidFill>
                    <a:srgbClr val="C00000"/>
                  </a:solidFill>
                </a:rPr>
                <a:t>병원구조적</a:t>
              </a:r>
              <a:r>
                <a:rPr lang="ko-KR" altLang="en-US" b="1" dirty="0">
                  <a:solidFill>
                    <a:srgbClr val="C00000"/>
                  </a:solidFill>
                </a:rPr>
                <a:t> </a:t>
              </a:r>
              <a:endParaRPr lang="en-US" altLang="ko-KR" b="1" dirty="0">
                <a:solidFill>
                  <a:srgbClr val="C00000"/>
                </a:solidFill>
              </a:endParaRPr>
            </a:p>
            <a:p>
              <a:pPr algn="ctr"/>
              <a:r>
                <a:rPr lang="ko-KR" altLang="en-US" b="1" dirty="0">
                  <a:solidFill>
                    <a:srgbClr val="C00000"/>
                  </a:solidFill>
                </a:rPr>
                <a:t>요소</a:t>
              </a:r>
            </a:p>
          </p:txBody>
        </p:sp>
        <p:sp>
          <p:nvSpPr>
            <p:cNvPr id="157" name="이등변 삼각형 156"/>
            <p:cNvSpPr/>
            <p:nvPr/>
          </p:nvSpPr>
          <p:spPr>
            <a:xfrm rot="5400000">
              <a:off x="3503705" y="3599121"/>
              <a:ext cx="65708" cy="1577992"/>
            </a:xfrm>
            <a:prstGeom prst="triangl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" name="그룹 157"/>
            <p:cNvGrpSpPr/>
            <p:nvPr/>
          </p:nvGrpSpPr>
          <p:grpSpPr>
            <a:xfrm>
              <a:off x="2849402" y="3827379"/>
              <a:ext cx="1813730" cy="556142"/>
              <a:chOff x="5464927" y="1426995"/>
              <a:chExt cx="1813730" cy="556142"/>
            </a:xfrm>
          </p:grpSpPr>
          <p:cxnSp>
            <p:nvCxnSpPr>
              <p:cNvPr id="161" name="직선 연결선 160"/>
              <p:cNvCxnSpPr/>
              <p:nvPr/>
            </p:nvCxnSpPr>
            <p:spPr>
              <a:xfrm flipV="1">
                <a:off x="5706769" y="1471960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2" name="TextBox 161"/>
              <p:cNvSpPr txBox="1"/>
              <p:nvPr/>
            </p:nvSpPr>
            <p:spPr>
              <a:xfrm rot="19074699">
                <a:off x="5464927" y="1489342"/>
                <a:ext cx="831443" cy="33855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ko-KR" altLang="en-US" sz="800" dirty="0"/>
                  <a:t>신규 간호사 교육의 부담감</a:t>
                </a:r>
              </a:p>
            </p:txBody>
          </p:sp>
          <p:cxnSp>
            <p:nvCxnSpPr>
              <p:cNvPr id="163" name="직선 연결선 162"/>
              <p:cNvCxnSpPr/>
              <p:nvPr/>
            </p:nvCxnSpPr>
            <p:spPr>
              <a:xfrm flipV="1">
                <a:off x="6106819" y="1471960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TextBox 163"/>
              <p:cNvSpPr txBox="1"/>
              <p:nvPr/>
            </p:nvSpPr>
            <p:spPr>
              <a:xfrm rot="19073180">
                <a:off x="5820971" y="1444191"/>
                <a:ext cx="1021560" cy="33855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ko-KR" altLang="en-US" sz="800" dirty="0"/>
                  <a:t>의무감은 있지만 보상이 없는 체계</a:t>
                </a:r>
              </a:p>
            </p:txBody>
          </p:sp>
          <p:cxnSp>
            <p:nvCxnSpPr>
              <p:cNvPr id="165" name="직선 연결선 164"/>
              <p:cNvCxnSpPr/>
              <p:nvPr/>
            </p:nvCxnSpPr>
            <p:spPr>
              <a:xfrm flipV="1">
                <a:off x="6525919" y="1471960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6" name="TextBox 165"/>
              <p:cNvSpPr txBox="1"/>
              <p:nvPr/>
            </p:nvSpPr>
            <p:spPr>
              <a:xfrm rot="19054077">
                <a:off x="6260252" y="1426995"/>
                <a:ext cx="1018405" cy="33855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ko-KR" altLang="en-US" sz="800" dirty="0" err="1"/>
                  <a:t>프리셉터</a:t>
                </a:r>
                <a:r>
                  <a:rPr lang="ko-KR" altLang="en-US" sz="800" dirty="0"/>
                  <a:t> 업무로 인한 소진</a:t>
                </a:r>
              </a:p>
            </p:txBody>
          </p:sp>
        </p:grpSp>
        <p:grpSp>
          <p:nvGrpSpPr>
            <p:cNvPr id="6" name="그룹 166"/>
            <p:cNvGrpSpPr/>
            <p:nvPr/>
          </p:nvGrpSpPr>
          <p:grpSpPr>
            <a:xfrm>
              <a:off x="5287477" y="1968156"/>
              <a:ext cx="2229587" cy="606145"/>
              <a:chOff x="5049070" y="1376992"/>
              <a:chExt cx="2229587" cy="606145"/>
            </a:xfrm>
          </p:grpSpPr>
          <p:cxnSp>
            <p:nvCxnSpPr>
              <p:cNvPr id="168" name="직선 연결선 167"/>
              <p:cNvCxnSpPr/>
              <p:nvPr/>
            </p:nvCxnSpPr>
            <p:spPr>
              <a:xfrm flipV="1">
                <a:off x="5316244" y="1452910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9" name="TextBox 168"/>
              <p:cNvSpPr txBox="1"/>
              <p:nvPr/>
            </p:nvSpPr>
            <p:spPr>
              <a:xfrm rot="19054077">
                <a:off x="5049070" y="1439570"/>
                <a:ext cx="8117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dirty="0"/>
                  <a:t>야간근무 및 교대근무</a:t>
                </a:r>
              </a:p>
            </p:txBody>
          </p:sp>
          <p:cxnSp>
            <p:nvCxnSpPr>
              <p:cNvPr id="170" name="직선 연결선 169"/>
              <p:cNvCxnSpPr/>
              <p:nvPr/>
            </p:nvCxnSpPr>
            <p:spPr>
              <a:xfrm flipV="1">
                <a:off x="5706769" y="1471960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1" name="TextBox 170"/>
              <p:cNvSpPr txBox="1"/>
              <p:nvPr/>
            </p:nvSpPr>
            <p:spPr>
              <a:xfrm rot="19074699">
                <a:off x="5422707" y="1441164"/>
                <a:ext cx="1158872" cy="21544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ko-KR" altLang="en-US" sz="800" dirty="0"/>
                  <a:t>임신 </a:t>
                </a:r>
                <a:r>
                  <a:rPr lang="ko-KR" altLang="en-US" sz="800" dirty="0" err="1"/>
                  <a:t>순번제</a:t>
                </a:r>
                <a:endParaRPr lang="ko-KR" altLang="en-US" sz="800" dirty="0"/>
              </a:p>
            </p:txBody>
          </p:sp>
          <p:cxnSp>
            <p:nvCxnSpPr>
              <p:cNvPr id="172" name="직선 연결선 171"/>
              <p:cNvCxnSpPr/>
              <p:nvPr/>
            </p:nvCxnSpPr>
            <p:spPr>
              <a:xfrm flipV="1">
                <a:off x="6106819" y="1471960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3" name="TextBox 172"/>
              <p:cNvSpPr txBox="1"/>
              <p:nvPr/>
            </p:nvSpPr>
            <p:spPr>
              <a:xfrm rot="19073180">
                <a:off x="5771400" y="1376992"/>
                <a:ext cx="1405557" cy="21544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ko-KR" altLang="en-US" sz="800" dirty="0" err="1"/>
                  <a:t>부절적한</a:t>
                </a:r>
                <a:r>
                  <a:rPr lang="ko-KR" altLang="en-US" sz="800" dirty="0"/>
                  <a:t> 보상</a:t>
                </a:r>
              </a:p>
            </p:txBody>
          </p:sp>
          <p:cxnSp>
            <p:nvCxnSpPr>
              <p:cNvPr id="174" name="직선 연결선 173"/>
              <p:cNvCxnSpPr/>
              <p:nvPr/>
            </p:nvCxnSpPr>
            <p:spPr>
              <a:xfrm flipV="1">
                <a:off x="6525919" y="1471960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" name="TextBox 174"/>
              <p:cNvSpPr txBox="1"/>
              <p:nvPr/>
            </p:nvSpPr>
            <p:spPr>
              <a:xfrm rot="19054077">
                <a:off x="6260252" y="1488550"/>
                <a:ext cx="1018405" cy="21544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ko-KR" altLang="en-US" sz="800" dirty="0"/>
                  <a:t>휴게시간 부족</a:t>
                </a:r>
              </a:p>
            </p:txBody>
          </p:sp>
        </p:grpSp>
        <p:cxnSp>
          <p:nvCxnSpPr>
            <p:cNvPr id="178" name="직선 연결선 177"/>
            <p:cNvCxnSpPr/>
            <p:nvPr/>
          </p:nvCxnSpPr>
          <p:spPr>
            <a:xfrm rot="5093173" flipV="1">
              <a:off x="4734189" y="2567859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TextBox 178"/>
            <p:cNvSpPr txBox="1"/>
            <p:nvPr/>
          </p:nvSpPr>
          <p:spPr>
            <a:xfrm rot="2567872">
              <a:off x="4678332" y="2647600"/>
              <a:ext cx="917598" cy="21544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환자간호 소홀</a:t>
              </a:r>
            </a:p>
          </p:txBody>
        </p:sp>
        <p:cxnSp>
          <p:nvCxnSpPr>
            <p:cNvPr id="181" name="직선 연결선 180"/>
            <p:cNvCxnSpPr/>
            <p:nvPr/>
          </p:nvCxnSpPr>
          <p:spPr>
            <a:xfrm rot="5093173" flipV="1">
              <a:off x="4381933" y="2596470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TextBox 181"/>
            <p:cNvSpPr txBox="1"/>
            <p:nvPr/>
          </p:nvSpPr>
          <p:spPr>
            <a:xfrm rot="2567872">
              <a:off x="4274112" y="2594293"/>
              <a:ext cx="977542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눈 가리고 </a:t>
              </a:r>
              <a:r>
                <a:rPr lang="ko-KR" altLang="en-US" sz="800" dirty="0" err="1"/>
                <a:t>아웅식</a:t>
              </a:r>
              <a:r>
                <a:rPr lang="ko-KR" altLang="en-US" sz="800" dirty="0"/>
                <a:t> </a:t>
              </a:r>
              <a:endParaRPr lang="en-US" altLang="ko-KR" sz="800" dirty="0"/>
            </a:p>
            <a:p>
              <a:r>
                <a:rPr lang="ko-KR" altLang="en-US" sz="800" dirty="0"/>
                <a:t>병원 평가</a:t>
              </a:r>
            </a:p>
          </p:txBody>
        </p:sp>
        <p:cxnSp>
          <p:nvCxnSpPr>
            <p:cNvPr id="183" name="직선 연결선 182"/>
            <p:cNvCxnSpPr/>
            <p:nvPr/>
          </p:nvCxnSpPr>
          <p:spPr>
            <a:xfrm rot="5093173" flipV="1">
              <a:off x="4039568" y="2578163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TextBox 183"/>
            <p:cNvSpPr txBox="1"/>
            <p:nvPr/>
          </p:nvSpPr>
          <p:spPr>
            <a:xfrm rot="2567872">
              <a:off x="4150407" y="2744262"/>
              <a:ext cx="702720" cy="221488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업무 과중</a:t>
              </a:r>
            </a:p>
          </p:txBody>
        </p:sp>
        <p:cxnSp>
          <p:nvCxnSpPr>
            <p:cNvPr id="185" name="직선 연결선 184"/>
            <p:cNvCxnSpPr/>
            <p:nvPr/>
          </p:nvCxnSpPr>
          <p:spPr>
            <a:xfrm rot="5093173" flipV="1">
              <a:off x="3493633" y="2585664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TextBox 185"/>
            <p:cNvSpPr txBox="1"/>
            <p:nvPr/>
          </p:nvSpPr>
          <p:spPr>
            <a:xfrm rot="2567872">
              <a:off x="3499161" y="2608272"/>
              <a:ext cx="1104013" cy="46166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ko-KR" sz="800" dirty="0"/>
                <a:t>인증평가 준비 시간외 근무에 대한 보상 부적절</a:t>
              </a:r>
            </a:p>
          </p:txBody>
        </p:sp>
        <p:sp>
          <p:nvSpPr>
            <p:cNvPr id="188" name="TextBox 187"/>
            <p:cNvSpPr txBox="1"/>
            <p:nvPr/>
          </p:nvSpPr>
          <p:spPr>
            <a:xfrm rot="2567872">
              <a:off x="3115953" y="2650226"/>
              <a:ext cx="839879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간호사 위주의 </a:t>
              </a:r>
              <a:endParaRPr lang="en-US" altLang="ko-KR" sz="800" dirty="0"/>
            </a:p>
            <a:p>
              <a:r>
                <a:rPr lang="ko-KR" altLang="en-US" sz="800" dirty="0"/>
                <a:t>평가 진행</a:t>
              </a:r>
            </a:p>
          </p:txBody>
        </p:sp>
        <p:cxnSp>
          <p:nvCxnSpPr>
            <p:cNvPr id="187" name="직선 연결선 186"/>
            <p:cNvCxnSpPr/>
            <p:nvPr/>
          </p:nvCxnSpPr>
          <p:spPr>
            <a:xfrm rot="5093173" flipV="1">
              <a:off x="3116026" y="2593465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TextBox 188"/>
            <p:cNvSpPr txBox="1"/>
            <p:nvPr/>
          </p:nvSpPr>
          <p:spPr>
            <a:xfrm>
              <a:off x="3103572" y="2934488"/>
              <a:ext cx="9184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>
                  <a:solidFill>
                    <a:srgbClr val="C00000"/>
                  </a:solidFill>
                </a:rPr>
                <a:t>의료</a:t>
              </a:r>
              <a:endParaRPr lang="en-US" altLang="ko-KR" sz="1200" b="1" dirty="0">
                <a:solidFill>
                  <a:srgbClr val="C00000"/>
                </a:solidFill>
              </a:endParaRPr>
            </a:p>
            <a:p>
              <a:r>
                <a:rPr lang="ko-KR" altLang="en-US" sz="1200" b="1" dirty="0">
                  <a:solidFill>
                    <a:srgbClr val="C00000"/>
                  </a:solidFill>
                </a:rPr>
                <a:t>기관 평가</a:t>
              </a:r>
            </a:p>
          </p:txBody>
        </p:sp>
        <p:cxnSp>
          <p:nvCxnSpPr>
            <p:cNvPr id="190" name="직선 연결선 189"/>
            <p:cNvCxnSpPr/>
            <p:nvPr/>
          </p:nvCxnSpPr>
          <p:spPr>
            <a:xfrm rot="5093173" flipV="1">
              <a:off x="2074028" y="3661392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직선 연결선 190"/>
            <p:cNvCxnSpPr/>
            <p:nvPr/>
          </p:nvCxnSpPr>
          <p:spPr>
            <a:xfrm rot="5093173" flipV="1">
              <a:off x="1477572" y="3652884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TextBox 191"/>
            <p:cNvSpPr txBox="1"/>
            <p:nvPr/>
          </p:nvSpPr>
          <p:spPr>
            <a:xfrm rot="2567872">
              <a:off x="2051816" y="3682505"/>
              <a:ext cx="917598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교육과 임상의 차이 </a:t>
              </a:r>
              <a:r>
                <a:rPr lang="en-US" altLang="ko-KR" sz="800" dirty="0"/>
                <a:t>‘</a:t>
              </a:r>
              <a:r>
                <a:rPr lang="ko-KR" altLang="en-US" sz="800" dirty="0"/>
                <a:t>현실 충격</a:t>
              </a:r>
              <a:r>
                <a:rPr lang="en-US" altLang="ko-KR" sz="800" dirty="0"/>
                <a:t>’</a:t>
              </a:r>
              <a:endParaRPr lang="ko-KR" altLang="en-US" sz="800" dirty="0"/>
            </a:p>
          </p:txBody>
        </p:sp>
        <p:sp>
          <p:nvSpPr>
            <p:cNvPr id="193" name="TextBox 192"/>
            <p:cNvSpPr txBox="1"/>
            <p:nvPr/>
          </p:nvSpPr>
          <p:spPr>
            <a:xfrm rot="2567872">
              <a:off x="1490856" y="3692945"/>
              <a:ext cx="917598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 err="1"/>
                <a:t>프리셉터와</a:t>
              </a:r>
              <a:r>
                <a:rPr lang="ko-KR" altLang="en-US" sz="800" dirty="0"/>
                <a:t> 대인 관계의 어려움</a:t>
              </a:r>
            </a:p>
          </p:txBody>
        </p:sp>
        <p:sp>
          <p:nvSpPr>
            <p:cNvPr id="194" name="이등변 삼각형 193"/>
            <p:cNvSpPr/>
            <p:nvPr/>
          </p:nvSpPr>
          <p:spPr>
            <a:xfrm rot="16200000">
              <a:off x="2215639" y="3533500"/>
              <a:ext cx="45719" cy="1245429"/>
            </a:xfrm>
            <a:prstGeom prst="triangl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5" name="이등변 삼각형 194"/>
            <p:cNvSpPr/>
            <p:nvPr/>
          </p:nvSpPr>
          <p:spPr>
            <a:xfrm rot="16200000">
              <a:off x="1867646" y="4451556"/>
              <a:ext cx="48363" cy="1066407"/>
            </a:xfrm>
            <a:prstGeom prst="triangl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TextBox 195"/>
            <p:cNvSpPr txBox="1"/>
            <p:nvPr/>
          </p:nvSpPr>
          <p:spPr>
            <a:xfrm rot="2567872">
              <a:off x="1821307" y="4498639"/>
              <a:ext cx="839879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관찰</a:t>
              </a:r>
              <a:r>
                <a:rPr lang="en-US" altLang="ko-KR" sz="800" dirty="0"/>
                <a:t> </a:t>
              </a:r>
              <a:r>
                <a:rPr lang="ko-KR" altLang="en-US" sz="800" dirty="0"/>
                <a:t>위주의</a:t>
              </a:r>
              <a:endParaRPr lang="en-US" altLang="ko-KR" sz="800" dirty="0"/>
            </a:p>
            <a:p>
              <a:r>
                <a:rPr lang="ko-KR" altLang="en-US" sz="800" dirty="0"/>
                <a:t> 실습</a:t>
              </a:r>
            </a:p>
          </p:txBody>
        </p:sp>
        <p:cxnSp>
          <p:nvCxnSpPr>
            <p:cNvPr id="197" name="직선 연결선 196"/>
            <p:cNvCxnSpPr/>
            <p:nvPr/>
          </p:nvCxnSpPr>
          <p:spPr>
            <a:xfrm rot="5093173" flipV="1">
              <a:off x="1772881" y="4423515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TextBox 197"/>
            <p:cNvSpPr txBox="1"/>
            <p:nvPr/>
          </p:nvSpPr>
          <p:spPr>
            <a:xfrm rot="2567872">
              <a:off x="1400956" y="4528993"/>
              <a:ext cx="920135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과밀한 임상실습 교육 상황</a:t>
              </a:r>
            </a:p>
          </p:txBody>
        </p:sp>
        <p:cxnSp>
          <p:nvCxnSpPr>
            <p:cNvPr id="199" name="직선 연결선 198"/>
            <p:cNvCxnSpPr/>
            <p:nvPr/>
          </p:nvCxnSpPr>
          <p:spPr>
            <a:xfrm>
              <a:off x="1425363" y="4476703"/>
              <a:ext cx="558152" cy="503664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TextBox 201"/>
            <p:cNvSpPr txBox="1"/>
            <p:nvPr/>
          </p:nvSpPr>
          <p:spPr>
            <a:xfrm rot="2567872">
              <a:off x="1055302" y="4485614"/>
              <a:ext cx="715411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현장실습</a:t>
              </a:r>
              <a:endParaRPr lang="en-US" altLang="ko-KR" sz="800" dirty="0"/>
            </a:p>
            <a:p>
              <a:r>
                <a:rPr lang="ko-KR" altLang="en-US" sz="800" dirty="0"/>
                <a:t>지도자 부족</a:t>
              </a:r>
            </a:p>
          </p:txBody>
        </p:sp>
        <p:cxnSp>
          <p:nvCxnSpPr>
            <p:cNvPr id="203" name="직선 연결선 202"/>
            <p:cNvCxnSpPr/>
            <p:nvPr/>
          </p:nvCxnSpPr>
          <p:spPr>
            <a:xfrm rot="5093173" flipV="1">
              <a:off x="980943" y="4470324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그룹 2057"/>
            <p:cNvGrpSpPr/>
            <p:nvPr/>
          </p:nvGrpSpPr>
          <p:grpSpPr>
            <a:xfrm>
              <a:off x="2719529" y="3287295"/>
              <a:ext cx="5467892" cy="2988959"/>
              <a:chOff x="2719529" y="3287295"/>
              <a:chExt cx="5467892" cy="2988959"/>
            </a:xfrm>
          </p:grpSpPr>
          <p:cxnSp>
            <p:nvCxnSpPr>
              <p:cNvPr id="223" name="직선 연결선 222"/>
              <p:cNvCxnSpPr/>
              <p:nvPr/>
            </p:nvCxnSpPr>
            <p:spPr>
              <a:xfrm rot="5093173" flipV="1">
                <a:off x="3933435" y="4673149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직선 연결선 224"/>
              <p:cNvCxnSpPr/>
              <p:nvPr/>
            </p:nvCxnSpPr>
            <p:spPr>
              <a:xfrm rot="5093173" flipV="1">
                <a:off x="3523996" y="4675356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직선 연결선 228"/>
              <p:cNvCxnSpPr/>
              <p:nvPr/>
            </p:nvCxnSpPr>
            <p:spPr>
              <a:xfrm rot="5093173" flipV="1">
                <a:off x="3113271" y="4694597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그룹 2056"/>
              <p:cNvGrpSpPr/>
              <p:nvPr/>
            </p:nvGrpSpPr>
            <p:grpSpPr>
              <a:xfrm>
                <a:off x="2719529" y="3287295"/>
                <a:ext cx="5467892" cy="2988959"/>
                <a:chOff x="2719529" y="3287295"/>
                <a:chExt cx="5467892" cy="2988959"/>
              </a:xfrm>
            </p:grpSpPr>
            <p:sp>
              <p:nvSpPr>
                <p:cNvPr id="230" name="TextBox 229"/>
                <p:cNvSpPr txBox="1"/>
                <p:nvPr/>
              </p:nvSpPr>
              <p:spPr>
                <a:xfrm rot="2567872">
                  <a:off x="3048259" y="4711150"/>
                  <a:ext cx="948780" cy="338554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ko-KR" altLang="en-US" sz="800" dirty="0"/>
                    <a:t>정당한 간호수가 받지 못함 </a:t>
                  </a:r>
                </a:p>
              </p:txBody>
            </p:sp>
            <p:grpSp>
              <p:nvGrpSpPr>
                <p:cNvPr id="11" name="그룹 203"/>
                <p:cNvGrpSpPr/>
                <p:nvPr/>
              </p:nvGrpSpPr>
              <p:grpSpPr>
                <a:xfrm>
                  <a:off x="2719529" y="4366540"/>
                  <a:ext cx="5467892" cy="1909714"/>
                  <a:chOff x="581373" y="4319247"/>
                  <a:chExt cx="7386776" cy="1909714"/>
                </a:xfrm>
              </p:grpSpPr>
              <p:sp>
                <p:nvSpPr>
                  <p:cNvPr id="205" name="순서도: 처리 204"/>
                  <p:cNvSpPr/>
                  <p:nvPr/>
                </p:nvSpPr>
                <p:spPr>
                  <a:xfrm>
                    <a:off x="2900578" y="5508961"/>
                    <a:ext cx="1440000" cy="720000"/>
                  </a:xfrm>
                  <a:prstGeom prst="flowChartProcess">
                    <a:avLst/>
                  </a:prstGeom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b="1" dirty="0">
                        <a:solidFill>
                          <a:srgbClr val="C00000"/>
                        </a:solidFill>
                      </a:rPr>
                      <a:t>정책적 요소</a:t>
                    </a:r>
                  </a:p>
                </p:txBody>
              </p:sp>
              <p:sp>
                <p:nvSpPr>
                  <p:cNvPr id="206" name="TextBox 205"/>
                  <p:cNvSpPr txBox="1"/>
                  <p:nvPr/>
                </p:nvSpPr>
                <p:spPr>
                  <a:xfrm>
                    <a:off x="581373" y="5034778"/>
                    <a:ext cx="1569752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ko-KR" altLang="en-US" sz="1200" b="1" dirty="0">
                        <a:solidFill>
                          <a:srgbClr val="C00000"/>
                        </a:solidFill>
                      </a:rPr>
                      <a:t>저평가</a:t>
                    </a:r>
                    <a:endParaRPr lang="en-US" altLang="ko-KR" sz="1200" b="1" dirty="0">
                      <a:solidFill>
                        <a:srgbClr val="C00000"/>
                      </a:solidFill>
                    </a:endParaRPr>
                  </a:p>
                  <a:p>
                    <a:r>
                      <a:rPr lang="ko-KR" altLang="en-US" sz="1200" b="1" dirty="0">
                        <a:solidFill>
                          <a:srgbClr val="C00000"/>
                        </a:solidFill>
                      </a:rPr>
                      <a:t>받는 간호활동</a:t>
                    </a:r>
                    <a:endParaRPr lang="en-US" altLang="ko-KR" sz="12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208" name="TextBox 207"/>
                  <p:cNvSpPr txBox="1"/>
                  <p:nvPr/>
                </p:nvSpPr>
                <p:spPr>
                  <a:xfrm>
                    <a:off x="6437739" y="4319247"/>
                    <a:ext cx="1530410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ko-KR" altLang="en-US" sz="1200" b="1" dirty="0">
                        <a:solidFill>
                          <a:srgbClr val="C00000"/>
                        </a:solidFill>
                      </a:rPr>
                      <a:t>정책적으로</a:t>
                    </a:r>
                    <a:endParaRPr lang="en-US" altLang="ko-KR" sz="1200" b="1" dirty="0">
                      <a:solidFill>
                        <a:srgbClr val="C00000"/>
                      </a:solidFill>
                    </a:endParaRPr>
                  </a:p>
                  <a:p>
                    <a:r>
                      <a:rPr lang="ko-KR" altLang="en-US" sz="1200" b="1" dirty="0">
                        <a:solidFill>
                          <a:srgbClr val="C00000"/>
                        </a:solidFill>
                      </a:rPr>
                      <a:t>보호받지</a:t>
                    </a:r>
                    <a:endParaRPr lang="en-US" altLang="ko-KR" sz="1200" b="1" dirty="0">
                      <a:solidFill>
                        <a:srgbClr val="C00000"/>
                      </a:solidFill>
                    </a:endParaRPr>
                  </a:p>
                  <a:p>
                    <a:r>
                      <a:rPr lang="ko-KR" altLang="en-US" sz="1200" b="1" dirty="0">
                        <a:solidFill>
                          <a:srgbClr val="C00000"/>
                        </a:solidFill>
                      </a:rPr>
                      <a:t>못함</a:t>
                    </a:r>
                    <a:endParaRPr lang="en-US" altLang="ko-KR" sz="1200" b="1" dirty="0">
                      <a:solidFill>
                        <a:srgbClr val="C00000"/>
                      </a:solidFill>
                    </a:endParaRPr>
                  </a:p>
                  <a:p>
                    <a:endParaRPr lang="ko-KR" altLang="en-US" sz="1200" b="1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209" name="이등변 삼각형 208"/>
                <p:cNvSpPr/>
                <p:nvPr/>
              </p:nvSpPr>
              <p:spPr>
                <a:xfrm rot="12647914">
                  <a:off x="5354038" y="3287295"/>
                  <a:ext cx="149574" cy="235407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0" name="이등변 삼각형 209"/>
                <p:cNvSpPr/>
                <p:nvPr/>
              </p:nvSpPr>
              <p:spPr>
                <a:xfrm rot="5400000">
                  <a:off x="6173270" y="3822575"/>
                  <a:ext cx="45719" cy="1701645"/>
                </a:xfrm>
                <a:prstGeom prst="triangle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1" name="이등변 삼각형 210"/>
                <p:cNvSpPr/>
                <p:nvPr/>
              </p:nvSpPr>
              <p:spPr>
                <a:xfrm rot="16200000">
                  <a:off x="4253634" y="4426050"/>
                  <a:ext cx="45719" cy="1555408"/>
                </a:xfrm>
                <a:prstGeom prst="triangle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grpSp>
              <p:nvGrpSpPr>
                <p:cNvPr id="13" name="그룹 211"/>
                <p:cNvGrpSpPr/>
                <p:nvPr/>
              </p:nvGrpSpPr>
              <p:grpSpPr>
                <a:xfrm>
                  <a:off x="5223794" y="3945952"/>
                  <a:ext cx="2062891" cy="1539512"/>
                  <a:chOff x="4661539" y="1252556"/>
                  <a:chExt cx="2062891" cy="1539512"/>
                </a:xfrm>
              </p:grpSpPr>
              <p:cxnSp>
                <p:nvCxnSpPr>
                  <p:cNvPr id="213" name="직선 연결선 212"/>
                  <p:cNvCxnSpPr>
                    <a:cxnSpLocks/>
                  </p:cNvCxnSpPr>
                  <p:nvPr/>
                </p:nvCxnSpPr>
                <p:spPr>
                  <a:xfrm flipV="1">
                    <a:off x="5426731" y="1252556"/>
                    <a:ext cx="773178" cy="728792"/>
                  </a:xfrm>
                  <a:prstGeom prst="line">
                    <a:avLst/>
                  </a:prstGeom>
                  <a:ln w="1905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4" name="TextBox 213"/>
                  <p:cNvSpPr txBox="1"/>
                  <p:nvPr/>
                </p:nvSpPr>
                <p:spPr>
                  <a:xfrm rot="19054077">
                    <a:off x="5140861" y="1394393"/>
                    <a:ext cx="101840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ko-KR" altLang="en-US" sz="800" dirty="0"/>
                      <a:t>간호사 </a:t>
                    </a:r>
                    <a:r>
                      <a:rPr lang="en-US" altLang="ko-KR" sz="800" dirty="0"/>
                      <a:t>1</a:t>
                    </a:r>
                    <a:r>
                      <a:rPr lang="ko-KR" altLang="en-US" sz="800" dirty="0"/>
                      <a:t>인당 담당환자 수 기준 미비</a:t>
                    </a:r>
                  </a:p>
                </p:txBody>
              </p:sp>
              <p:cxnSp>
                <p:nvCxnSpPr>
                  <p:cNvPr id="215" name="직선 연결선 214"/>
                  <p:cNvCxnSpPr>
                    <a:cxnSpLocks/>
                  </p:cNvCxnSpPr>
                  <p:nvPr/>
                </p:nvCxnSpPr>
                <p:spPr>
                  <a:xfrm flipV="1">
                    <a:off x="5181696" y="1985707"/>
                    <a:ext cx="847974" cy="806361"/>
                  </a:xfrm>
                  <a:prstGeom prst="line">
                    <a:avLst/>
                  </a:prstGeom>
                  <a:ln w="1905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6" name="TextBox 215"/>
                  <p:cNvSpPr txBox="1"/>
                  <p:nvPr/>
                </p:nvSpPr>
                <p:spPr>
                  <a:xfrm rot="19074699">
                    <a:off x="4721151" y="2319995"/>
                    <a:ext cx="1380154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/>
                  <a:p>
                    <a:r>
                      <a:rPr lang="ko-KR" altLang="en-US" sz="800" dirty="0"/>
                      <a:t>근로시간단축법  예외직종</a:t>
                    </a:r>
                  </a:p>
                </p:txBody>
              </p:sp>
              <p:cxnSp>
                <p:nvCxnSpPr>
                  <p:cNvPr id="217" name="직선 연결선 216"/>
                  <p:cNvCxnSpPr>
                    <a:cxnSpLocks/>
                  </p:cNvCxnSpPr>
                  <p:nvPr/>
                </p:nvCxnSpPr>
                <p:spPr>
                  <a:xfrm flipV="1">
                    <a:off x="5911623" y="1295146"/>
                    <a:ext cx="754365" cy="690604"/>
                  </a:xfrm>
                  <a:prstGeom prst="line">
                    <a:avLst/>
                  </a:prstGeom>
                  <a:ln w="1905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8" name="TextBox 217"/>
                  <p:cNvSpPr txBox="1"/>
                  <p:nvPr/>
                </p:nvSpPr>
                <p:spPr>
                  <a:xfrm rot="19067646">
                    <a:off x="5545803" y="1377508"/>
                    <a:ext cx="1178627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/>
                  <a:p>
                    <a:r>
                      <a:rPr lang="ko-KR" altLang="en-US" sz="800" dirty="0"/>
                      <a:t>병원 내 인권침해 행위 규정 미비</a:t>
                    </a:r>
                  </a:p>
                </p:txBody>
              </p:sp>
              <p:cxnSp>
                <p:nvCxnSpPr>
                  <p:cNvPr id="219" name="직선 연결선 218"/>
                  <p:cNvCxnSpPr>
                    <a:cxnSpLocks/>
                  </p:cNvCxnSpPr>
                  <p:nvPr/>
                </p:nvCxnSpPr>
                <p:spPr>
                  <a:xfrm flipV="1">
                    <a:off x="4889338" y="1991057"/>
                    <a:ext cx="787560" cy="744464"/>
                  </a:xfrm>
                  <a:prstGeom prst="line">
                    <a:avLst/>
                  </a:prstGeom>
                  <a:ln w="1905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0" name="TextBox 219"/>
                  <p:cNvSpPr txBox="1"/>
                  <p:nvPr/>
                </p:nvSpPr>
                <p:spPr>
                  <a:xfrm rot="19054077">
                    <a:off x="4661539" y="2033218"/>
                    <a:ext cx="1146531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/>
                  <a:p>
                    <a:r>
                      <a:rPr lang="ko-KR" altLang="en-US" sz="800" dirty="0"/>
                      <a:t>유명무실한 </a:t>
                    </a:r>
                    <a:endParaRPr lang="en-US" altLang="ko-KR" sz="800" dirty="0"/>
                  </a:p>
                  <a:p>
                    <a:r>
                      <a:rPr lang="ko-KR" altLang="en-US" sz="800" dirty="0"/>
                      <a:t>전문간호사제도</a:t>
                    </a:r>
                  </a:p>
                </p:txBody>
              </p:sp>
            </p:grpSp>
            <p:sp>
              <p:nvSpPr>
                <p:cNvPr id="226" name="TextBox 225"/>
                <p:cNvSpPr txBox="1"/>
                <p:nvPr/>
              </p:nvSpPr>
              <p:spPr>
                <a:xfrm rot="2567872">
                  <a:off x="3585617" y="4735340"/>
                  <a:ext cx="782842" cy="338554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ko-KR" altLang="en-US" sz="800" dirty="0"/>
                    <a:t>간호 </a:t>
                  </a:r>
                  <a:r>
                    <a:rPr lang="ko-KR" altLang="en-US" sz="800" dirty="0" err="1"/>
                    <a:t>관리료</a:t>
                  </a:r>
                  <a:r>
                    <a:rPr lang="ko-KR" altLang="en-US" sz="800" dirty="0"/>
                    <a:t> 개선 필요</a:t>
                  </a:r>
                </a:p>
              </p:txBody>
            </p:sp>
            <p:sp>
              <p:nvSpPr>
                <p:cNvPr id="222" name="TextBox 221"/>
                <p:cNvSpPr txBox="1"/>
                <p:nvPr/>
              </p:nvSpPr>
              <p:spPr>
                <a:xfrm rot="18979898">
                  <a:off x="5963152" y="4943333"/>
                  <a:ext cx="855018" cy="215444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ko-KR" altLang="en-US" sz="800" dirty="0"/>
                    <a:t>간호법의 부재 </a:t>
                  </a:r>
                </a:p>
              </p:txBody>
            </p:sp>
            <p:sp>
              <p:nvSpPr>
                <p:cNvPr id="224" name="TextBox 223"/>
                <p:cNvSpPr txBox="1"/>
                <p:nvPr/>
              </p:nvSpPr>
              <p:spPr>
                <a:xfrm rot="2567872">
                  <a:off x="3916076" y="4711252"/>
                  <a:ext cx="908520" cy="338554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ko-KR" altLang="en-US" sz="800" dirty="0"/>
                    <a:t>간호사표준임금제도 미비</a:t>
                  </a:r>
                </a:p>
              </p:txBody>
            </p:sp>
          </p:grpSp>
        </p:grpSp>
        <p:sp>
          <p:nvSpPr>
            <p:cNvPr id="233" name="순서도: 처리 232"/>
            <p:cNvSpPr/>
            <p:nvPr/>
          </p:nvSpPr>
          <p:spPr>
            <a:xfrm>
              <a:off x="1692632" y="5556255"/>
              <a:ext cx="1065927" cy="720000"/>
            </a:xfrm>
            <a:prstGeom prst="flowChartProcess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>
                  <a:solidFill>
                    <a:srgbClr val="C00000"/>
                  </a:solidFill>
                </a:rPr>
                <a:t>교육적 요소</a:t>
              </a:r>
            </a:p>
          </p:txBody>
        </p:sp>
        <p:grpSp>
          <p:nvGrpSpPr>
            <p:cNvPr id="14" name="그룹 235"/>
            <p:cNvGrpSpPr/>
            <p:nvPr/>
          </p:nvGrpSpPr>
          <p:grpSpPr>
            <a:xfrm>
              <a:off x="2150009" y="1309193"/>
              <a:ext cx="2280935" cy="625080"/>
              <a:chOff x="5046410" y="1366939"/>
              <a:chExt cx="2280935" cy="625080"/>
            </a:xfrm>
          </p:grpSpPr>
          <p:cxnSp>
            <p:nvCxnSpPr>
              <p:cNvPr id="237" name="직선 연결선 236"/>
              <p:cNvCxnSpPr/>
              <p:nvPr/>
            </p:nvCxnSpPr>
            <p:spPr>
              <a:xfrm flipV="1">
                <a:off x="5316244" y="1452910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8" name="TextBox 237"/>
              <p:cNvSpPr txBox="1"/>
              <p:nvPr/>
            </p:nvSpPr>
            <p:spPr>
              <a:xfrm rot="19054077">
                <a:off x="5046410" y="1400170"/>
                <a:ext cx="119568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dirty="0" err="1"/>
                  <a:t>업무인계</a:t>
                </a:r>
                <a:r>
                  <a:rPr lang="ko-KR" altLang="en-US" sz="800" dirty="0"/>
                  <a:t> 시 스트레스</a:t>
                </a:r>
              </a:p>
            </p:txBody>
          </p:sp>
          <p:cxnSp>
            <p:nvCxnSpPr>
              <p:cNvPr id="239" name="직선 연결선 238"/>
              <p:cNvCxnSpPr/>
              <p:nvPr/>
            </p:nvCxnSpPr>
            <p:spPr>
              <a:xfrm flipV="1">
                <a:off x="5630569" y="1471960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TextBox 239"/>
              <p:cNvSpPr txBox="1"/>
              <p:nvPr/>
            </p:nvSpPr>
            <p:spPr>
              <a:xfrm rot="19074699">
                <a:off x="5394203" y="1430530"/>
                <a:ext cx="1158872" cy="21544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ko-KR" altLang="en-US" sz="800" dirty="0"/>
                  <a:t>신뢰감 부족</a:t>
                </a:r>
              </a:p>
            </p:txBody>
          </p:sp>
          <p:cxnSp>
            <p:nvCxnSpPr>
              <p:cNvPr id="241" name="직선 연결선 240"/>
              <p:cNvCxnSpPr/>
              <p:nvPr/>
            </p:nvCxnSpPr>
            <p:spPr>
              <a:xfrm flipV="1">
                <a:off x="5991770" y="1471959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2" name="TextBox 241"/>
              <p:cNvSpPr txBox="1"/>
              <p:nvPr/>
            </p:nvSpPr>
            <p:spPr>
              <a:xfrm rot="19073180">
                <a:off x="5679995" y="1366939"/>
                <a:ext cx="1405557" cy="21544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ko-KR" altLang="en-US" sz="800" dirty="0"/>
                  <a:t>개인화로 인한 소통 부족</a:t>
                </a:r>
              </a:p>
            </p:txBody>
          </p:sp>
          <p:cxnSp>
            <p:nvCxnSpPr>
              <p:cNvPr id="243" name="직선 연결선 242"/>
              <p:cNvCxnSpPr/>
              <p:nvPr/>
            </p:nvCxnSpPr>
            <p:spPr>
              <a:xfrm flipV="1">
                <a:off x="6334947" y="1480842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4" name="TextBox 243"/>
              <p:cNvSpPr txBox="1"/>
              <p:nvPr/>
            </p:nvSpPr>
            <p:spPr>
              <a:xfrm rot="19054077">
                <a:off x="6055519" y="1419365"/>
                <a:ext cx="1271826" cy="21544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ko-KR" altLang="en-US" sz="800" dirty="0"/>
                  <a:t>유대감 형성 어려운 문화</a:t>
                </a:r>
              </a:p>
            </p:txBody>
          </p:sp>
        </p:grpSp>
        <p:cxnSp>
          <p:nvCxnSpPr>
            <p:cNvPr id="246" name="직선 연결선 245"/>
            <p:cNvCxnSpPr/>
            <p:nvPr/>
          </p:nvCxnSpPr>
          <p:spPr>
            <a:xfrm flipV="1">
              <a:off x="3772519" y="1433149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TextBox 246"/>
            <p:cNvSpPr txBox="1"/>
            <p:nvPr/>
          </p:nvSpPr>
          <p:spPr>
            <a:xfrm rot="19054077">
              <a:off x="3506852" y="1449739"/>
              <a:ext cx="1018405" cy="21544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권위적 </a:t>
              </a:r>
              <a:r>
                <a:rPr lang="ko-KR" altLang="en-US" sz="800" dirty="0" err="1"/>
                <a:t>위계관계</a:t>
              </a:r>
              <a:endParaRPr lang="ko-KR" altLang="en-US" sz="800" dirty="0"/>
            </a:p>
          </p:txBody>
        </p:sp>
        <p:cxnSp>
          <p:nvCxnSpPr>
            <p:cNvPr id="248" name="직선 연결선 247"/>
            <p:cNvCxnSpPr/>
            <p:nvPr/>
          </p:nvCxnSpPr>
          <p:spPr>
            <a:xfrm flipV="1">
              <a:off x="4087773" y="1434548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TextBox 248"/>
            <p:cNvSpPr txBox="1"/>
            <p:nvPr/>
          </p:nvSpPr>
          <p:spPr>
            <a:xfrm rot="19054077">
              <a:off x="3793531" y="1479713"/>
              <a:ext cx="1018405" cy="21544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조직적지지부족</a:t>
              </a:r>
            </a:p>
          </p:txBody>
        </p:sp>
        <p:grpSp>
          <p:nvGrpSpPr>
            <p:cNvPr id="15" name="그룹 249"/>
            <p:cNvGrpSpPr/>
            <p:nvPr/>
          </p:nvGrpSpPr>
          <p:grpSpPr>
            <a:xfrm>
              <a:off x="2534424" y="1866333"/>
              <a:ext cx="1661349" cy="603528"/>
              <a:chOff x="5136212" y="1379609"/>
              <a:chExt cx="1661349" cy="603528"/>
            </a:xfrm>
          </p:grpSpPr>
          <p:cxnSp>
            <p:nvCxnSpPr>
              <p:cNvPr id="251" name="직선 연결선 250"/>
              <p:cNvCxnSpPr/>
              <p:nvPr/>
            </p:nvCxnSpPr>
            <p:spPr>
              <a:xfrm flipV="1">
                <a:off x="5316244" y="1452910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2" name="TextBox 251"/>
              <p:cNvSpPr txBox="1"/>
              <p:nvPr/>
            </p:nvSpPr>
            <p:spPr>
              <a:xfrm rot="19054077">
                <a:off x="5136212" y="1459611"/>
                <a:ext cx="10184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dirty="0"/>
                  <a:t>부정적 편견</a:t>
                </a:r>
              </a:p>
            </p:txBody>
          </p:sp>
          <p:cxnSp>
            <p:nvCxnSpPr>
              <p:cNvPr id="253" name="직선 연결선 252"/>
              <p:cNvCxnSpPr/>
              <p:nvPr/>
            </p:nvCxnSpPr>
            <p:spPr>
              <a:xfrm flipV="1">
                <a:off x="5706769" y="1471960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4" name="TextBox 253"/>
              <p:cNvSpPr txBox="1"/>
              <p:nvPr/>
            </p:nvSpPr>
            <p:spPr>
              <a:xfrm rot="19074699">
                <a:off x="5422707" y="1379609"/>
                <a:ext cx="1158872" cy="33855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ko-KR" altLang="en-US" sz="800" dirty="0"/>
                  <a:t>비공식적</a:t>
                </a:r>
              </a:p>
              <a:p>
                <a:r>
                  <a:rPr lang="ko-KR" altLang="en-US" sz="800" dirty="0"/>
                  <a:t> 조직 내 연합</a:t>
                </a:r>
              </a:p>
            </p:txBody>
          </p:sp>
          <p:cxnSp>
            <p:nvCxnSpPr>
              <p:cNvPr id="255" name="직선 연결선 254"/>
              <p:cNvCxnSpPr/>
              <p:nvPr/>
            </p:nvCxnSpPr>
            <p:spPr>
              <a:xfrm flipV="1">
                <a:off x="6228902" y="1461979"/>
                <a:ext cx="568659" cy="51117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TextBox 255"/>
              <p:cNvSpPr txBox="1"/>
              <p:nvPr/>
            </p:nvSpPr>
            <p:spPr>
              <a:xfrm rot="19073180">
                <a:off x="5822469" y="1564481"/>
                <a:ext cx="915202" cy="33855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ko-KR" altLang="en-US" sz="800" dirty="0"/>
                  <a:t>보호막이 되지 않는 관리자</a:t>
                </a:r>
              </a:p>
            </p:txBody>
          </p:sp>
        </p:grpSp>
        <p:cxnSp>
          <p:nvCxnSpPr>
            <p:cNvPr id="259" name="직선 연결선 258"/>
            <p:cNvCxnSpPr/>
            <p:nvPr/>
          </p:nvCxnSpPr>
          <p:spPr>
            <a:xfrm rot="5093173" flipV="1">
              <a:off x="2096592" y="2527522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직선 연결선 259"/>
            <p:cNvCxnSpPr/>
            <p:nvPr/>
          </p:nvCxnSpPr>
          <p:spPr>
            <a:xfrm rot="5093173" flipV="1">
              <a:off x="1713533" y="2547308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직선 연결선 260"/>
            <p:cNvCxnSpPr/>
            <p:nvPr/>
          </p:nvCxnSpPr>
          <p:spPr>
            <a:xfrm rot="5093173" flipV="1">
              <a:off x="1304880" y="2547307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직선 연결선 261"/>
            <p:cNvCxnSpPr/>
            <p:nvPr/>
          </p:nvCxnSpPr>
          <p:spPr>
            <a:xfrm rot="5093173" flipV="1">
              <a:off x="943204" y="2546470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직선 연결선 262"/>
            <p:cNvCxnSpPr/>
            <p:nvPr/>
          </p:nvCxnSpPr>
          <p:spPr>
            <a:xfrm rot="5093173" flipV="1">
              <a:off x="1676576" y="1651801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직선 연결선 263"/>
            <p:cNvCxnSpPr/>
            <p:nvPr/>
          </p:nvCxnSpPr>
          <p:spPr>
            <a:xfrm rot="5093173" flipV="1">
              <a:off x="1323044" y="1650964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직선 연결선 264"/>
            <p:cNvCxnSpPr/>
            <p:nvPr/>
          </p:nvCxnSpPr>
          <p:spPr>
            <a:xfrm rot="5093173" flipV="1">
              <a:off x="990426" y="1680153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직선 연결선 265"/>
            <p:cNvCxnSpPr/>
            <p:nvPr/>
          </p:nvCxnSpPr>
          <p:spPr>
            <a:xfrm rot="5093173" flipV="1">
              <a:off x="598836" y="1658913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7" name="TextBox 266"/>
            <p:cNvSpPr txBox="1"/>
            <p:nvPr/>
          </p:nvSpPr>
          <p:spPr>
            <a:xfrm rot="2567872">
              <a:off x="1573034" y="1655950"/>
              <a:ext cx="843627" cy="21544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휴식시간 부족</a:t>
              </a:r>
            </a:p>
          </p:txBody>
        </p:sp>
        <p:sp>
          <p:nvSpPr>
            <p:cNvPr id="268" name="TextBox 267"/>
            <p:cNvSpPr txBox="1"/>
            <p:nvPr/>
          </p:nvSpPr>
          <p:spPr>
            <a:xfrm rot="2567872">
              <a:off x="1352864" y="1758696"/>
              <a:ext cx="702720" cy="221488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수면부족</a:t>
              </a:r>
            </a:p>
          </p:txBody>
        </p:sp>
        <p:sp>
          <p:nvSpPr>
            <p:cNvPr id="269" name="TextBox 268"/>
            <p:cNvSpPr txBox="1"/>
            <p:nvPr/>
          </p:nvSpPr>
          <p:spPr>
            <a:xfrm rot="2567872">
              <a:off x="1000627" y="1742750"/>
              <a:ext cx="702720" cy="21544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육체노동</a:t>
              </a:r>
            </a:p>
          </p:txBody>
        </p:sp>
        <p:sp>
          <p:nvSpPr>
            <p:cNvPr id="270" name="TextBox 269"/>
            <p:cNvSpPr txBox="1"/>
            <p:nvPr/>
          </p:nvSpPr>
          <p:spPr>
            <a:xfrm rot="2567872">
              <a:off x="523126" y="1716385"/>
              <a:ext cx="836167" cy="21544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식사시간 부족</a:t>
              </a:r>
            </a:p>
          </p:txBody>
        </p:sp>
        <p:sp>
          <p:nvSpPr>
            <p:cNvPr id="271" name="TextBox 270"/>
            <p:cNvSpPr txBox="1"/>
            <p:nvPr/>
          </p:nvSpPr>
          <p:spPr>
            <a:xfrm rot="2567872">
              <a:off x="2171724" y="2644151"/>
              <a:ext cx="702720" cy="221488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감정노동</a:t>
              </a:r>
            </a:p>
          </p:txBody>
        </p:sp>
        <p:sp>
          <p:nvSpPr>
            <p:cNvPr id="272" name="TextBox 271"/>
            <p:cNvSpPr txBox="1"/>
            <p:nvPr/>
          </p:nvSpPr>
          <p:spPr>
            <a:xfrm rot="2567872">
              <a:off x="1657166" y="2527802"/>
              <a:ext cx="844734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과중한 책임감</a:t>
              </a:r>
              <a:r>
                <a:rPr lang="en-US" altLang="ko-KR" sz="800" dirty="0"/>
                <a:t>, </a:t>
              </a:r>
              <a:r>
                <a:rPr lang="ko-KR" altLang="en-US" sz="800" dirty="0"/>
                <a:t>부담감 </a:t>
              </a:r>
            </a:p>
          </p:txBody>
        </p:sp>
        <p:sp>
          <p:nvSpPr>
            <p:cNvPr id="273" name="TextBox 272"/>
            <p:cNvSpPr txBox="1"/>
            <p:nvPr/>
          </p:nvSpPr>
          <p:spPr>
            <a:xfrm rot="2567872">
              <a:off x="1275980" y="2617331"/>
              <a:ext cx="846362" cy="21544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직무 스트레스</a:t>
              </a:r>
            </a:p>
          </p:txBody>
        </p:sp>
        <p:sp>
          <p:nvSpPr>
            <p:cNvPr id="274" name="TextBox 273"/>
            <p:cNvSpPr txBox="1"/>
            <p:nvPr/>
          </p:nvSpPr>
          <p:spPr>
            <a:xfrm rot="2567872">
              <a:off x="969199" y="2580037"/>
              <a:ext cx="749567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폭언</a:t>
              </a:r>
              <a:r>
                <a:rPr lang="en-US" altLang="ko-KR" sz="800" dirty="0"/>
                <a:t>, </a:t>
              </a:r>
              <a:r>
                <a:rPr lang="ko-KR" altLang="en-US" sz="800" dirty="0"/>
                <a:t>폭행</a:t>
              </a:r>
              <a:r>
                <a:rPr lang="en-US" altLang="ko-KR" sz="800" dirty="0"/>
                <a:t>, </a:t>
              </a:r>
              <a:r>
                <a:rPr lang="ko-KR" altLang="en-US" sz="800" dirty="0"/>
                <a:t>성폭력 노출</a:t>
              </a:r>
            </a:p>
          </p:txBody>
        </p:sp>
        <p:sp>
          <p:nvSpPr>
            <p:cNvPr id="138" name="순서도: 처리 137"/>
            <p:cNvSpPr/>
            <p:nvPr/>
          </p:nvSpPr>
          <p:spPr>
            <a:xfrm>
              <a:off x="7159924" y="3214833"/>
              <a:ext cx="1492369" cy="82232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err="1" smtClean="0">
                  <a:solidFill>
                    <a:srgbClr val="FF0000"/>
                  </a:solidFill>
                </a:rPr>
                <a:t>간호조직내태움</a:t>
              </a:r>
              <a:r>
                <a:rPr lang="ko-KR" altLang="en-US" b="1" dirty="0" smtClean="0">
                  <a:solidFill>
                    <a:srgbClr val="FF0000"/>
                  </a:solidFill>
                </a:rPr>
                <a:t> 현상</a:t>
              </a:r>
              <a:endParaRPr lang="en-US" altLang="ko-KR" b="1" dirty="0" smtClean="0">
                <a:solidFill>
                  <a:srgbClr val="FF0000"/>
                </a:solidFill>
              </a:endParaRPr>
            </a:p>
            <a:p>
              <a:pPr algn="ctr"/>
              <a:r>
                <a:rPr lang="ko-KR" altLang="en-US" b="1" dirty="0" smtClean="0">
                  <a:solidFill>
                    <a:srgbClr val="FF0000"/>
                  </a:solidFill>
                </a:rPr>
                <a:t>발생</a:t>
              </a:r>
              <a:endParaRPr lang="en-US" altLang="ko-KR" b="1" dirty="0" smtClean="0">
                <a:solidFill>
                  <a:srgbClr val="FF0000"/>
                </a:solidFill>
              </a:endParaRPr>
            </a:p>
            <a:p>
              <a:pPr algn="ctr"/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 rot="19054077">
              <a:off x="3998527" y="3874481"/>
              <a:ext cx="1018405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800" dirty="0"/>
                <a:t>양성교육 및 보수교육 내실화</a:t>
              </a:r>
            </a:p>
          </p:txBody>
        </p:sp>
        <p:cxnSp>
          <p:nvCxnSpPr>
            <p:cNvPr id="150" name="직선 연결선 149"/>
            <p:cNvCxnSpPr/>
            <p:nvPr/>
          </p:nvCxnSpPr>
          <p:spPr>
            <a:xfrm flipV="1">
              <a:off x="4305874" y="3879123"/>
              <a:ext cx="568659" cy="51117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직선 연결선 152">
              <a:extLst>
                <a:ext uri="{FF2B5EF4-FFF2-40B4-BE49-F238E27FC236}">
                  <a16:creationId xmlns="" xmlns:a16="http://schemas.microsoft.com/office/drawing/2014/main" id="{8D4039D1-9FB7-4092-ABE9-1D913CED18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55234" y="4682348"/>
              <a:ext cx="753095" cy="767188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" name="TextBox 154"/>
          <p:cNvSpPr txBox="1"/>
          <p:nvPr/>
        </p:nvSpPr>
        <p:spPr>
          <a:xfrm>
            <a:off x="845389" y="163902"/>
            <a:ext cx="7510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err="1" smtClean="0"/>
              <a:t>간호조직내</a:t>
            </a:r>
            <a:r>
              <a:rPr lang="ko-KR" altLang="en-US" sz="2800" b="1" dirty="0" smtClean="0"/>
              <a:t> </a:t>
            </a:r>
            <a:r>
              <a:rPr lang="en-US" altLang="ko-KR" sz="2800" b="1" dirty="0" smtClean="0"/>
              <a:t>‘</a:t>
            </a:r>
            <a:r>
              <a:rPr lang="ko-KR" altLang="en-US" sz="2800" b="1" dirty="0" smtClean="0"/>
              <a:t>태움</a:t>
            </a:r>
            <a:r>
              <a:rPr lang="en-US" altLang="ko-KR" sz="2800" b="1" dirty="0" smtClean="0"/>
              <a:t>’</a:t>
            </a:r>
            <a:r>
              <a:rPr lang="ko-KR" altLang="en-US" sz="2800" b="1" dirty="0" smtClean="0"/>
              <a:t>현상 발생에 대한 원인분석도</a:t>
            </a:r>
            <a:endParaRPr lang="ko-KR" alt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371016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타원 12"/>
          <p:cNvSpPr/>
          <p:nvPr/>
        </p:nvSpPr>
        <p:spPr>
          <a:xfrm>
            <a:off x="34228" y="44624"/>
            <a:ext cx="9109771" cy="6696744"/>
          </a:xfrm>
          <a:prstGeom prst="ellipse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1861948" y="468623"/>
            <a:ext cx="7274437" cy="5848746"/>
          </a:xfrm>
          <a:prstGeom prst="ellipse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타원 5"/>
          <p:cNvSpPr/>
          <p:nvPr/>
        </p:nvSpPr>
        <p:spPr>
          <a:xfrm>
            <a:off x="3613628" y="1240711"/>
            <a:ext cx="5513785" cy="4332405"/>
          </a:xfrm>
          <a:prstGeom prst="ellipse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5365307" y="1978144"/>
            <a:ext cx="3769722" cy="2853942"/>
          </a:xfrm>
          <a:prstGeom prst="ellipse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491880" y="5733256"/>
            <a:ext cx="1440000" cy="36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병원 구조적 요소</a:t>
            </a:r>
            <a:endParaRPr lang="ko-KR" altLang="en-US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442102" y="4521483"/>
            <a:ext cx="1440000" cy="36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인적 요소</a:t>
            </a:r>
            <a:endParaRPr lang="ko-KR" altLang="en-US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002102" y="5088906"/>
            <a:ext cx="1440000" cy="36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교육적 요소</a:t>
            </a:r>
            <a:endParaRPr lang="ko-KR" altLang="en-US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31099" y="2904227"/>
            <a:ext cx="24528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의료기관 인증평가의 부정적 측면</a:t>
            </a:r>
            <a:endParaRPr lang="en-US" altLang="ko-KR" sz="12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800" dirty="0" smtClean="0"/>
              <a:t>- </a:t>
            </a:r>
            <a:r>
              <a:rPr lang="ko-KR" altLang="en-US" sz="800" dirty="0"/>
              <a:t>업무 과중</a:t>
            </a:r>
            <a:endParaRPr lang="en-US" altLang="ko-KR" sz="800" dirty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환자간호 </a:t>
            </a:r>
            <a:r>
              <a:rPr lang="ko-KR" altLang="en-US" sz="800" dirty="0"/>
              <a:t>소홀</a:t>
            </a:r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눈 </a:t>
            </a:r>
            <a:r>
              <a:rPr lang="ko-KR" altLang="en-US" sz="800" dirty="0"/>
              <a:t>가리고 </a:t>
            </a:r>
            <a:r>
              <a:rPr lang="ko-KR" altLang="en-US" sz="800" dirty="0" err="1"/>
              <a:t>아웅식</a:t>
            </a:r>
            <a:r>
              <a:rPr lang="ko-KR" altLang="en-US" sz="800" dirty="0"/>
              <a:t> </a:t>
            </a:r>
            <a:r>
              <a:rPr lang="ko-KR" altLang="en-US" sz="800" dirty="0" smtClean="0"/>
              <a:t>병원 평가</a:t>
            </a:r>
            <a:endParaRPr lang="en-US" altLang="ko-KR" sz="800" dirty="0" smtClean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간호사 </a:t>
            </a:r>
            <a:r>
              <a:rPr lang="ko-KR" altLang="en-US" sz="800" dirty="0"/>
              <a:t>위주의 평가 진행</a:t>
            </a:r>
          </a:p>
          <a:p>
            <a:r>
              <a:rPr lang="en-US" altLang="ko-KR" sz="800" dirty="0" smtClean="0"/>
              <a:t>- </a:t>
            </a:r>
            <a:r>
              <a:rPr lang="ko-KR" altLang="ko-KR" sz="800" dirty="0" smtClean="0"/>
              <a:t>인증평가 </a:t>
            </a:r>
            <a:r>
              <a:rPr lang="ko-KR" altLang="ko-KR" sz="800" dirty="0"/>
              <a:t>준비 시간외 근무에 </a:t>
            </a:r>
            <a:endParaRPr lang="en-US" altLang="ko-KR" sz="800" dirty="0" smtClean="0"/>
          </a:p>
          <a:p>
            <a:r>
              <a:rPr lang="en-US" altLang="ko-KR" sz="800" dirty="0" smtClean="0"/>
              <a:t>  </a:t>
            </a:r>
            <a:r>
              <a:rPr lang="ko-KR" altLang="ko-KR" sz="800" dirty="0" smtClean="0"/>
              <a:t>대한 </a:t>
            </a:r>
            <a:r>
              <a:rPr lang="ko-KR" altLang="ko-KR" sz="800" dirty="0"/>
              <a:t>보상 </a:t>
            </a:r>
            <a:r>
              <a:rPr lang="ko-KR" altLang="ko-KR" sz="800" dirty="0" smtClean="0"/>
              <a:t>부적절</a:t>
            </a:r>
            <a:endParaRPr lang="en-US" altLang="ko-KR" sz="800" dirty="0" smtClean="0"/>
          </a:p>
        </p:txBody>
      </p:sp>
      <p:sp>
        <p:nvSpPr>
          <p:cNvPr id="17" name="직사각형 16"/>
          <p:cNvSpPr/>
          <p:nvPr/>
        </p:nvSpPr>
        <p:spPr>
          <a:xfrm>
            <a:off x="2123728" y="6381328"/>
            <a:ext cx="1440000" cy="36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정책적 요소</a:t>
            </a:r>
            <a:endParaRPr lang="ko-KR" altLang="en-US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7740353" y="2788727"/>
            <a:ext cx="1403646" cy="1238912"/>
          </a:xfrm>
          <a:prstGeom prst="ellipse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간호조직 내 </a:t>
            </a:r>
            <a:r>
              <a:rPr lang="en-US" altLang="ko-K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ko-KR" alt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태움</a:t>
            </a:r>
            <a:r>
              <a:rPr lang="en-US" altLang="ko-K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ko-KR" alt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현상 </a:t>
            </a:r>
            <a:endParaRPr lang="en-US" altLang="ko-KR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o-KR" alt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분</a:t>
            </a:r>
            <a:r>
              <a:rPr lang="ko-KR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석</a:t>
            </a:r>
            <a:endParaRPr lang="en-US" altLang="ko-KR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95195" y="1567480"/>
            <a:ext cx="2452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 smtClean="0">
                <a:solidFill>
                  <a:srgbClr val="C00000"/>
                </a:solidFill>
              </a:rPr>
              <a:t>인력 부족</a:t>
            </a:r>
            <a:endParaRPr lang="ko-KR" altLang="en-US" sz="1200" b="1" i="1" dirty="0">
              <a:solidFill>
                <a:srgbClr val="C00000"/>
              </a:solidFill>
            </a:endParaRPr>
          </a:p>
          <a:p>
            <a:r>
              <a:rPr lang="en-US" altLang="ko-KR" sz="800" dirty="0" smtClean="0"/>
              <a:t>- </a:t>
            </a:r>
            <a:r>
              <a:rPr lang="ko-KR" altLang="en-US" sz="800" dirty="0"/>
              <a:t>높은 </a:t>
            </a:r>
            <a:r>
              <a:rPr lang="ko-KR" altLang="en-US" sz="800" dirty="0" smtClean="0"/>
              <a:t>간호사 이직률 </a:t>
            </a:r>
            <a:endParaRPr lang="ko-KR" altLang="en-US" sz="800" dirty="0"/>
          </a:p>
          <a:p>
            <a:r>
              <a:rPr lang="en-US" altLang="ko-KR" sz="800" dirty="0" smtClean="0"/>
              <a:t>- </a:t>
            </a:r>
            <a:r>
              <a:rPr lang="ko-KR" altLang="en-US" sz="800" dirty="0"/>
              <a:t>간호 </a:t>
            </a:r>
            <a:r>
              <a:rPr lang="ko-KR" altLang="en-US" sz="800" dirty="0" smtClean="0"/>
              <a:t>업무 외의 </a:t>
            </a:r>
            <a:r>
              <a:rPr lang="ko-KR" altLang="en-US" sz="800" dirty="0"/>
              <a:t>업무 증가</a:t>
            </a:r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부족한 간호사 수</a:t>
            </a:r>
            <a:endParaRPr lang="en-US" altLang="ko-KR" sz="800" dirty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높은 </a:t>
            </a:r>
            <a:r>
              <a:rPr lang="ko-KR" altLang="en-US" sz="800" dirty="0"/>
              <a:t>업무 </a:t>
            </a:r>
            <a:r>
              <a:rPr lang="ko-KR" altLang="en-US" sz="800" dirty="0" smtClean="0"/>
              <a:t>강도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2532289" y="4361270"/>
            <a:ext cx="2452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 smtClean="0">
                <a:solidFill>
                  <a:srgbClr val="C00000"/>
                </a:solidFill>
              </a:rPr>
              <a:t>열악한 근무 </a:t>
            </a:r>
            <a:r>
              <a:rPr lang="ko-KR" altLang="en-US" sz="1200" b="1" i="1" dirty="0">
                <a:solidFill>
                  <a:srgbClr val="C00000"/>
                </a:solidFill>
              </a:rPr>
              <a:t>환경</a:t>
            </a:r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많은 야간 근무</a:t>
            </a:r>
            <a:endParaRPr lang="ko-KR" altLang="en-US" sz="800" dirty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보장받지 못하는 </a:t>
            </a:r>
            <a:r>
              <a:rPr lang="en-US" altLang="ko-KR" sz="800" dirty="0" smtClean="0"/>
              <a:t>‘</a:t>
            </a:r>
            <a:r>
              <a:rPr lang="ko-KR" altLang="en-US" sz="800" dirty="0" smtClean="0"/>
              <a:t>보성보호</a:t>
            </a:r>
            <a:r>
              <a:rPr lang="en-US" altLang="ko-KR" sz="800" dirty="0" smtClean="0"/>
              <a:t>‘</a:t>
            </a:r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부적절한 보상</a:t>
            </a:r>
            <a:endParaRPr lang="en-US" altLang="ko-KR" sz="800" dirty="0" smtClean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휴게시간 부족</a:t>
            </a:r>
            <a:endParaRPr lang="ko-KR" altLang="en-US" sz="800" dirty="0"/>
          </a:p>
        </p:txBody>
      </p:sp>
      <p:sp>
        <p:nvSpPr>
          <p:cNvPr id="21" name="TextBox 20"/>
          <p:cNvSpPr txBox="1"/>
          <p:nvPr/>
        </p:nvSpPr>
        <p:spPr>
          <a:xfrm>
            <a:off x="251520" y="2180146"/>
            <a:ext cx="245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 err="1" smtClean="0">
                <a:solidFill>
                  <a:srgbClr val="C00000"/>
                </a:solidFill>
              </a:rPr>
              <a:t>저평가</a:t>
            </a:r>
            <a:r>
              <a:rPr lang="ko-KR" altLang="en-US" sz="1200" b="1" i="1" dirty="0" smtClean="0">
                <a:solidFill>
                  <a:srgbClr val="C00000"/>
                </a:solidFill>
              </a:rPr>
              <a:t> 받는 </a:t>
            </a:r>
            <a:r>
              <a:rPr lang="ko-KR" altLang="en-US" sz="1200" b="1" i="1" dirty="0">
                <a:solidFill>
                  <a:srgbClr val="C00000"/>
                </a:solidFill>
              </a:rPr>
              <a:t>간호활동</a:t>
            </a:r>
            <a:endParaRPr lang="en-US" altLang="ko-KR" sz="1200" b="1" i="1" dirty="0">
              <a:solidFill>
                <a:srgbClr val="C00000"/>
              </a:solidFill>
            </a:endParaRPr>
          </a:p>
          <a:p>
            <a:r>
              <a:rPr lang="en-US" altLang="ko-KR" sz="800" dirty="0" smtClean="0"/>
              <a:t>- </a:t>
            </a:r>
            <a:r>
              <a:rPr lang="ko-KR" altLang="en-US" sz="800" dirty="0" err="1" smtClean="0"/>
              <a:t>간호관리료</a:t>
            </a:r>
            <a:r>
              <a:rPr lang="ko-KR" altLang="en-US" sz="800" dirty="0" smtClean="0"/>
              <a:t> 개선</a:t>
            </a:r>
            <a:endParaRPr lang="ko-KR" altLang="en-US" sz="800" dirty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정당한 </a:t>
            </a:r>
            <a:r>
              <a:rPr lang="ko-KR" altLang="en-US" sz="800" dirty="0"/>
              <a:t>간호수가 받지 </a:t>
            </a:r>
            <a:r>
              <a:rPr lang="ko-KR" altLang="en-US" sz="800" dirty="0" smtClean="0"/>
              <a:t>못함</a:t>
            </a:r>
            <a:endParaRPr lang="en-US" altLang="ko-KR" sz="800" dirty="0" smtClean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간호사 적정임금 표준화</a:t>
            </a:r>
            <a:endParaRPr lang="ko-KR" altLang="en-US" sz="800" dirty="0"/>
          </a:p>
        </p:txBody>
      </p:sp>
      <p:sp>
        <p:nvSpPr>
          <p:cNvPr id="22" name="TextBox 21"/>
          <p:cNvSpPr txBox="1"/>
          <p:nvPr/>
        </p:nvSpPr>
        <p:spPr>
          <a:xfrm>
            <a:off x="357254" y="4022122"/>
            <a:ext cx="245286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 smtClean="0">
                <a:solidFill>
                  <a:srgbClr val="C00000"/>
                </a:solidFill>
              </a:rPr>
              <a:t>정책적으로 보호받지</a:t>
            </a:r>
            <a:r>
              <a:rPr lang="en-US" altLang="ko-KR" sz="1200" b="1" i="1" dirty="0" smtClean="0">
                <a:solidFill>
                  <a:srgbClr val="C00000"/>
                </a:solidFill>
              </a:rPr>
              <a:t> </a:t>
            </a:r>
            <a:r>
              <a:rPr lang="ko-KR" altLang="en-US" sz="1200" b="1" i="1" dirty="0" smtClean="0">
                <a:solidFill>
                  <a:srgbClr val="C00000"/>
                </a:solidFill>
              </a:rPr>
              <a:t>못함</a:t>
            </a:r>
            <a:endParaRPr lang="en-US" altLang="ko-KR" sz="1200" b="1" i="1" dirty="0">
              <a:solidFill>
                <a:srgbClr val="C00000"/>
              </a:solidFill>
            </a:endParaRPr>
          </a:p>
          <a:p>
            <a:r>
              <a:rPr lang="en-US" altLang="ko-KR" sz="800" dirty="0" smtClean="0"/>
              <a:t>- </a:t>
            </a:r>
            <a:r>
              <a:rPr lang="ko-KR" altLang="en-US" sz="800" dirty="0" err="1" smtClean="0"/>
              <a:t>근로시간단축법</a:t>
            </a:r>
            <a:r>
              <a:rPr lang="ko-KR" altLang="en-US" sz="800" dirty="0" smtClean="0"/>
              <a:t>  예외직종</a:t>
            </a:r>
            <a:endParaRPr lang="en-US" altLang="ko-KR" sz="800" dirty="0" smtClean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유명무실한 전문간호사제도</a:t>
            </a:r>
            <a:endParaRPr lang="ko-KR" altLang="en-US" sz="800" dirty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간호법의 </a:t>
            </a:r>
            <a:r>
              <a:rPr lang="ko-KR" altLang="en-US" sz="800" dirty="0"/>
              <a:t>부재 </a:t>
            </a:r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간호사 </a:t>
            </a:r>
            <a:r>
              <a:rPr lang="en-US" altLang="ko-KR" sz="800" dirty="0"/>
              <a:t>1</a:t>
            </a:r>
            <a:r>
              <a:rPr lang="ko-KR" altLang="en-US" sz="800" dirty="0"/>
              <a:t>인당 담당환자 수 기준 </a:t>
            </a:r>
            <a:r>
              <a:rPr lang="ko-KR" altLang="en-US" sz="800" dirty="0" smtClean="0"/>
              <a:t>미비</a:t>
            </a:r>
            <a:endParaRPr lang="en-US" altLang="ko-KR" sz="800" dirty="0" smtClean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병원 </a:t>
            </a:r>
            <a:r>
              <a:rPr lang="ko-KR" altLang="en-US" sz="800" dirty="0"/>
              <a:t>내 인권침해 행위 규정 미비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12543" y="3924325"/>
            <a:ext cx="18243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 err="1" smtClean="0">
                <a:solidFill>
                  <a:srgbClr val="C00000"/>
                </a:solidFill>
              </a:rPr>
              <a:t>간호학생의</a:t>
            </a:r>
            <a:r>
              <a:rPr lang="ko-KR" altLang="en-US" sz="1200" b="1" i="1" dirty="0" smtClean="0">
                <a:solidFill>
                  <a:srgbClr val="C00000"/>
                </a:solidFill>
              </a:rPr>
              <a:t> 열악한 </a:t>
            </a:r>
            <a:r>
              <a:rPr lang="en-US" altLang="ko-KR" sz="1200" b="1" i="1" dirty="0" smtClean="0">
                <a:solidFill>
                  <a:srgbClr val="C00000"/>
                </a:solidFill>
              </a:rPr>
              <a:t/>
            </a:r>
            <a:br>
              <a:rPr lang="en-US" altLang="ko-KR" sz="1200" b="1" i="1" dirty="0" smtClean="0">
                <a:solidFill>
                  <a:srgbClr val="C00000"/>
                </a:solidFill>
              </a:rPr>
            </a:br>
            <a:r>
              <a:rPr lang="ko-KR" altLang="en-US" sz="1200" b="1" i="1" dirty="0" smtClean="0">
                <a:solidFill>
                  <a:srgbClr val="C00000"/>
                </a:solidFill>
              </a:rPr>
              <a:t>실습교육환경</a:t>
            </a:r>
            <a:endParaRPr lang="ko-KR" altLang="en-US" sz="1200" b="1" i="1" dirty="0">
              <a:solidFill>
                <a:srgbClr val="C00000"/>
              </a:solidFill>
            </a:endParaRPr>
          </a:p>
          <a:p>
            <a:r>
              <a:rPr lang="en-US" altLang="ko-KR" sz="800" dirty="0" smtClean="0"/>
              <a:t>- </a:t>
            </a:r>
            <a:r>
              <a:rPr lang="ko-KR" altLang="en-US" sz="800" dirty="0" err="1" smtClean="0"/>
              <a:t>실습기관의</a:t>
            </a:r>
            <a:r>
              <a:rPr lang="ko-KR" altLang="en-US" sz="800" dirty="0" smtClean="0"/>
              <a:t> </a:t>
            </a:r>
            <a:r>
              <a:rPr lang="ko-KR" altLang="en-US" sz="800" dirty="0" err="1" smtClean="0"/>
              <a:t>양적부족</a:t>
            </a:r>
            <a:endParaRPr lang="en-US" altLang="ko-KR" sz="800" dirty="0" smtClean="0"/>
          </a:p>
          <a:p>
            <a:r>
              <a:rPr lang="en-US" altLang="ko-KR" sz="800" dirty="0" smtClean="0"/>
              <a:t>- </a:t>
            </a:r>
            <a:r>
              <a:rPr lang="ko-KR" altLang="en-US" sz="800" dirty="0" err="1" smtClean="0"/>
              <a:t>실습기관의</a:t>
            </a:r>
            <a:r>
              <a:rPr lang="ko-KR" altLang="en-US" sz="800" dirty="0" smtClean="0"/>
              <a:t> 지역적 불균형</a:t>
            </a:r>
            <a:endParaRPr lang="en-US" altLang="ko-KR" sz="800" dirty="0" smtClean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관찰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위주의 </a:t>
            </a:r>
            <a:r>
              <a:rPr lang="ko-KR" altLang="en-US" sz="800" dirty="0"/>
              <a:t>실습</a:t>
            </a:r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현장실습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지도자 부족</a:t>
            </a:r>
            <a:endParaRPr lang="ko-KR" alt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3604656" y="3200571"/>
            <a:ext cx="1975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 smtClean="0">
                <a:solidFill>
                  <a:srgbClr val="C00000"/>
                </a:solidFill>
              </a:rPr>
              <a:t>신규간호사의 현장 부적응</a:t>
            </a:r>
            <a:endParaRPr lang="ko-KR" altLang="en-US" sz="1200" b="1" i="1" dirty="0">
              <a:solidFill>
                <a:srgbClr val="C00000"/>
              </a:solidFill>
            </a:endParaRPr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불충분한 교육훈련기간</a:t>
            </a:r>
            <a:endParaRPr lang="ko-KR" altLang="en-US" sz="800" dirty="0"/>
          </a:p>
          <a:p>
            <a:r>
              <a:rPr lang="en-US" altLang="ko-KR" sz="800" dirty="0" smtClean="0"/>
              <a:t>- </a:t>
            </a:r>
            <a:r>
              <a:rPr lang="ko-KR" altLang="en-US" sz="800" dirty="0" err="1"/>
              <a:t>프리셉터와</a:t>
            </a:r>
            <a:r>
              <a:rPr lang="ko-KR" altLang="en-US" sz="800" dirty="0"/>
              <a:t> 대인 관계의 </a:t>
            </a:r>
            <a:r>
              <a:rPr lang="ko-KR" altLang="en-US" sz="800" dirty="0" smtClean="0"/>
              <a:t>어려움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3995936" y="2009316"/>
            <a:ext cx="1800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 smtClean="0">
                <a:solidFill>
                  <a:srgbClr val="C00000"/>
                </a:solidFill>
              </a:rPr>
              <a:t>경력간호사의 업무부담</a:t>
            </a:r>
            <a:endParaRPr lang="ko-KR" altLang="en-US" sz="1200" b="1" i="1" dirty="0">
              <a:solidFill>
                <a:srgbClr val="C00000"/>
              </a:solidFill>
            </a:endParaRPr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경력간호사에게 </a:t>
            </a:r>
            <a:r>
              <a:rPr lang="ko-KR" altLang="en-US" sz="800" dirty="0" err="1" smtClean="0"/>
              <a:t>과중되는</a:t>
            </a:r>
            <a:r>
              <a:rPr lang="ko-KR" altLang="en-US" sz="800" dirty="0" smtClean="0"/>
              <a:t> </a:t>
            </a:r>
            <a:r>
              <a:rPr lang="en-US" altLang="ko-KR" sz="800" dirty="0" smtClean="0"/>
              <a:t/>
            </a:r>
            <a:br>
              <a:rPr lang="en-US" altLang="ko-KR" sz="800" dirty="0" smtClean="0"/>
            </a:br>
            <a:r>
              <a:rPr lang="ko-KR" altLang="en-US" sz="800" dirty="0" err="1" smtClean="0"/>
              <a:t>신규간호사</a:t>
            </a:r>
            <a:r>
              <a:rPr lang="ko-KR" altLang="en-US" sz="800" dirty="0" smtClean="0"/>
              <a:t> 교육 업무</a:t>
            </a:r>
            <a:endParaRPr lang="ko-KR" altLang="en-US" sz="800" dirty="0"/>
          </a:p>
          <a:p>
            <a:r>
              <a:rPr lang="en-US" altLang="ko-KR" sz="800" dirty="0" smtClean="0"/>
              <a:t>- </a:t>
            </a:r>
            <a:r>
              <a:rPr lang="ko-KR" altLang="en-US" sz="800" dirty="0" err="1" smtClean="0"/>
              <a:t>프리셉터</a:t>
            </a:r>
            <a:r>
              <a:rPr lang="ko-KR" altLang="en-US" sz="800" dirty="0" smtClean="0"/>
              <a:t> 업무에 대한 불만족스러운 보상과 대우</a:t>
            </a:r>
            <a:endParaRPr lang="en-US" altLang="ko-KR" sz="800" dirty="0" smtClean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형식적인 직무교육 프로그램 운영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5580112" y="2666201"/>
            <a:ext cx="254428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>
                <a:solidFill>
                  <a:srgbClr val="C00000"/>
                </a:solidFill>
              </a:rPr>
              <a:t>대인 </a:t>
            </a:r>
            <a:r>
              <a:rPr lang="ko-KR" altLang="en-US" sz="1200" b="1" i="1" dirty="0" smtClean="0">
                <a:solidFill>
                  <a:srgbClr val="C00000"/>
                </a:solidFill>
              </a:rPr>
              <a:t>관계</a:t>
            </a:r>
            <a:endParaRPr lang="ko-KR" altLang="en-US" sz="800" dirty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태움에 대한 수동적 수용</a:t>
            </a:r>
            <a:endParaRPr lang="en-US" altLang="ko-KR" sz="800" dirty="0" smtClean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방관적 태도</a:t>
            </a:r>
            <a:endParaRPr lang="ko-KR" altLang="en-US" sz="800" dirty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업무지향 관계</a:t>
            </a:r>
            <a:endParaRPr lang="ko-KR" altLang="en-US" sz="800" dirty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의사소통 문제</a:t>
            </a:r>
            <a:endParaRPr lang="en-US" altLang="ko-KR" sz="800" dirty="0" smtClean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괴롭힘 학습</a:t>
            </a:r>
            <a:endParaRPr lang="ko-KR" altLang="en-US" sz="800" dirty="0"/>
          </a:p>
          <a:p>
            <a:r>
              <a:rPr lang="en-US" altLang="ko-KR" sz="800" dirty="0" smtClean="0"/>
              <a:t>- </a:t>
            </a:r>
            <a:r>
              <a:rPr lang="ko-KR" altLang="en-US" sz="800" dirty="0"/>
              <a:t>비공식적 조직 내 연합</a:t>
            </a:r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부정적 편견</a:t>
            </a:r>
            <a:endParaRPr lang="ko-KR" altLang="en-US" sz="800" dirty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억압받는 집단</a:t>
            </a:r>
            <a:endParaRPr lang="en-US" altLang="ko-KR" sz="800" dirty="0" smtClean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심리사회적 안전문화 부족</a:t>
            </a:r>
            <a:endParaRPr lang="en-US" altLang="ko-KR" sz="800" dirty="0" smtClean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인간적으로 존중하지 않는 관계</a:t>
            </a:r>
            <a:endParaRPr lang="en-US" altLang="ko-KR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6876256" y="2054759"/>
            <a:ext cx="20600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>
                <a:solidFill>
                  <a:srgbClr val="C00000"/>
                </a:solidFill>
              </a:rPr>
              <a:t>정신적 피로감</a:t>
            </a:r>
          </a:p>
          <a:p>
            <a:r>
              <a:rPr lang="en-US" altLang="ko-KR" sz="800" dirty="0" smtClean="0"/>
              <a:t>- </a:t>
            </a:r>
            <a:r>
              <a:rPr lang="ko-KR" altLang="en-US" sz="800" dirty="0"/>
              <a:t>감정노동</a:t>
            </a:r>
          </a:p>
          <a:p>
            <a:r>
              <a:rPr lang="en-US" altLang="ko-KR" sz="800" dirty="0" smtClean="0"/>
              <a:t>- </a:t>
            </a:r>
            <a:r>
              <a:rPr lang="ko-KR" altLang="en-US" sz="800" dirty="0"/>
              <a:t>과중한 책임감</a:t>
            </a:r>
            <a:r>
              <a:rPr lang="en-US" altLang="ko-KR" sz="800" dirty="0"/>
              <a:t>, </a:t>
            </a:r>
            <a:r>
              <a:rPr lang="ko-KR" altLang="en-US" sz="800" dirty="0"/>
              <a:t>부담감 </a:t>
            </a:r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직무 </a:t>
            </a:r>
            <a:r>
              <a:rPr lang="ko-KR" altLang="en-US" sz="800" dirty="0"/>
              <a:t>스트레스</a:t>
            </a:r>
          </a:p>
          <a:p>
            <a:r>
              <a:rPr lang="en-US" altLang="ko-KR" sz="800" dirty="0" smtClean="0"/>
              <a:t>- </a:t>
            </a:r>
            <a:r>
              <a:rPr lang="ko-KR" altLang="en-US" sz="800" dirty="0"/>
              <a:t>폭언</a:t>
            </a:r>
            <a:r>
              <a:rPr lang="en-US" altLang="ko-KR" sz="800" dirty="0"/>
              <a:t>, </a:t>
            </a:r>
            <a:r>
              <a:rPr lang="ko-KR" altLang="en-US" sz="800" dirty="0"/>
              <a:t>폭행</a:t>
            </a:r>
            <a:r>
              <a:rPr lang="en-US" altLang="ko-KR" sz="800" dirty="0"/>
              <a:t>, </a:t>
            </a:r>
            <a:r>
              <a:rPr lang="ko-KR" altLang="en-US" sz="800" dirty="0"/>
              <a:t>성폭력 </a:t>
            </a:r>
            <a:r>
              <a:rPr lang="ko-KR" altLang="en-US" sz="800" dirty="0" smtClean="0"/>
              <a:t>노출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6794002" y="3105033"/>
            <a:ext cx="20600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>
                <a:solidFill>
                  <a:srgbClr val="C00000"/>
                </a:solidFill>
              </a:rPr>
              <a:t>신</a:t>
            </a:r>
            <a:r>
              <a:rPr lang="ko-KR" altLang="en-US" sz="1200" b="1" i="1" dirty="0" smtClean="0">
                <a:solidFill>
                  <a:srgbClr val="C00000"/>
                </a:solidFill>
              </a:rPr>
              <a:t>체적 </a:t>
            </a:r>
            <a:r>
              <a:rPr lang="ko-KR" altLang="en-US" sz="1200" b="1" i="1" dirty="0">
                <a:solidFill>
                  <a:srgbClr val="C00000"/>
                </a:solidFill>
              </a:rPr>
              <a:t>피로감</a:t>
            </a:r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휴식시간 및 </a:t>
            </a:r>
            <a:r>
              <a:rPr lang="en-US" altLang="ko-KR" sz="800" dirty="0" smtClean="0"/>
              <a:t/>
            </a:r>
            <a:br>
              <a:rPr lang="en-US" altLang="ko-KR" sz="800" dirty="0" smtClean="0"/>
            </a:br>
            <a:r>
              <a:rPr lang="en-US" altLang="ko-KR" sz="800" dirty="0" smtClean="0"/>
              <a:t>  </a:t>
            </a:r>
            <a:r>
              <a:rPr lang="ko-KR" altLang="en-US" sz="800" dirty="0" smtClean="0"/>
              <a:t>식</a:t>
            </a:r>
            <a:r>
              <a:rPr lang="ko-KR" altLang="en-US" sz="800" dirty="0"/>
              <a:t>사</a:t>
            </a:r>
            <a:r>
              <a:rPr lang="ko-KR" altLang="en-US" sz="800" dirty="0" smtClean="0"/>
              <a:t>시간 </a:t>
            </a:r>
            <a:r>
              <a:rPr lang="ko-KR" altLang="en-US" sz="800" dirty="0"/>
              <a:t>부족</a:t>
            </a:r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수면의 질 저하</a:t>
            </a:r>
            <a:endParaRPr lang="ko-KR" altLang="en-US" sz="800" dirty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높은 육체노동 강도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7308304" y="3962764"/>
            <a:ext cx="2060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 smtClean="0">
                <a:solidFill>
                  <a:srgbClr val="C00000"/>
                </a:solidFill>
              </a:rPr>
              <a:t>개인적 특성</a:t>
            </a:r>
            <a:endParaRPr lang="ko-KR" altLang="en-US" sz="1200" b="1" i="1" dirty="0">
              <a:solidFill>
                <a:srgbClr val="C00000"/>
              </a:solidFill>
            </a:endParaRPr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개인의 업무역량 차이</a:t>
            </a:r>
            <a:endParaRPr lang="ko-KR" altLang="en-US" sz="800" dirty="0"/>
          </a:p>
          <a:p>
            <a:r>
              <a:rPr lang="en-US" altLang="ko-KR" sz="800" dirty="0" smtClean="0"/>
              <a:t>- </a:t>
            </a:r>
            <a:r>
              <a:rPr lang="ko-KR" altLang="en-US" sz="800" dirty="0" smtClean="0"/>
              <a:t>낮은 </a:t>
            </a:r>
            <a:r>
              <a:rPr lang="ko-KR" altLang="en-US" sz="800" dirty="0" err="1" smtClean="0"/>
              <a:t>자아존중감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395536" y="188640"/>
            <a:ext cx="5793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err="1" smtClean="0"/>
              <a:t>간호조직내</a:t>
            </a:r>
            <a:r>
              <a:rPr lang="ko-KR" altLang="en-US" sz="2800" b="1" dirty="0" smtClean="0"/>
              <a:t> </a:t>
            </a:r>
            <a:r>
              <a:rPr lang="en-US" altLang="ko-KR" sz="2800" b="1" dirty="0" smtClean="0"/>
              <a:t>‘</a:t>
            </a:r>
            <a:r>
              <a:rPr lang="ko-KR" altLang="en-US" sz="2800" b="1" dirty="0" smtClean="0"/>
              <a:t>태움</a:t>
            </a:r>
            <a:r>
              <a:rPr lang="en-US" altLang="ko-KR" sz="2800" b="1" dirty="0" smtClean="0"/>
              <a:t>’</a:t>
            </a:r>
            <a:r>
              <a:rPr lang="ko-KR" altLang="en-US" sz="2800" b="1" dirty="0" smtClean="0"/>
              <a:t>현상에 대한 분류</a:t>
            </a:r>
            <a:endParaRPr lang="ko-KR" alt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2115069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611872" y="180569"/>
            <a:ext cx="7886700" cy="549274"/>
          </a:xfrm>
        </p:spPr>
        <p:txBody>
          <a:bodyPr>
            <a:normAutofit/>
          </a:bodyPr>
          <a:lstStyle/>
          <a:p>
            <a:r>
              <a:rPr lang="ko-KR" altLang="en-US" sz="2800" b="1" dirty="0" smtClean="0"/>
              <a:t>간호조직 내 </a:t>
            </a:r>
            <a:r>
              <a:rPr lang="ko-KR" altLang="en-US" sz="2800" b="1" dirty="0" err="1" smtClean="0"/>
              <a:t>태움현상</a:t>
            </a:r>
            <a:r>
              <a:rPr lang="ko-KR" altLang="en-US" sz="2800" b="1" dirty="0" smtClean="0"/>
              <a:t> 요인</a:t>
            </a:r>
            <a:r>
              <a:rPr lang="en-US" altLang="ko-KR" sz="2800" b="1" dirty="0" smtClean="0"/>
              <a:t>: </a:t>
            </a:r>
            <a:r>
              <a:rPr lang="ko-KR" altLang="en-US" sz="2800" b="1" dirty="0" err="1" smtClean="0"/>
              <a:t>인적및교육적</a:t>
            </a:r>
            <a:r>
              <a:rPr lang="ko-KR" altLang="en-US" sz="2800" b="1" dirty="0" smtClean="0"/>
              <a:t> 요소</a:t>
            </a:r>
            <a:endParaRPr lang="ko-KR" altLang="en-US" sz="2800" b="1" dirty="0"/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>
          <a:xfrm>
            <a:off x="544761" y="1426128"/>
            <a:ext cx="3993684" cy="4244830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ko-KR" altLang="en-US" sz="2000" b="1" dirty="0" smtClean="0"/>
              <a:t>경력간호사의 업무부담</a:t>
            </a:r>
            <a:endParaRPr lang="en-US" altLang="ko-KR" sz="2000" b="1" dirty="0" smtClean="0"/>
          </a:p>
          <a:p>
            <a:pPr marL="342900" indent="-342900">
              <a:buNone/>
            </a:pPr>
            <a:endParaRPr lang="en-US" altLang="ko-KR" sz="2000" dirty="0" smtClean="0"/>
          </a:p>
          <a:p>
            <a:pPr marL="342900" indent="-342900">
              <a:buNone/>
            </a:pPr>
            <a:endParaRPr lang="en-US" altLang="ko-KR" sz="2000" dirty="0" smtClean="0"/>
          </a:p>
          <a:p>
            <a:pPr marL="342900" indent="-342900">
              <a:buAutoNum type="arabicParenR"/>
            </a:pPr>
            <a:r>
              <a:rPr lang="ko-KR" altLang="en-US" sz="2000" dirty="0" smtClean="0"/>
              <a:t>경력간호사에게 </a:t>
            </a:r>
            <a:r>
              <a:rPr lang="ko-KR" altLang="en-US" sz="2000" dirty="0" err="1" smtClean="0"/>
              <a:t>과중되는</a:t>
            </a:r>
            <a:r>
              <a:rPr lang="ko-KR" altLang="en-US" sz="2000" dirty="0" smtClean="0"/>
              <a:t> 신규간호사 교육업무</a:t>
            </a:r>
            <a:endParaRPr lang="en-US" altLang="ko-KR" sz="2000" dirty="0" smtClean="0"/>
          </a:p>
          <a:p>
            <a:pPr marL="342900" indent="-342900">
              <a:buNone/>
            </a:pP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2) </a:t>
            </a:r>
            <a:r>
              <a:rPr lang="ko-KR" altLang="en-US" sz="2000" dirty="0" err="1" smtClean="0"/>
              <a:t>프리셉터</a:t>
            </a:r>
            <a:r>
              <a:rPr lang="ko-KR" altLang="en-US" sz="2000" dirty="0" smtClean="0"/>
              <a:t> 업무에 대한 불만족스러운 보상과 대우</a:t>
            </a:r>
            <a:endParaRPr lang="en-US" altLang="ko-KR" sz="2000" dirty="0" smtClean="0"/>
          </a:p>
          <a:p>
            <a:pPr>
              <a:buNone/>
            </a:pPr>
            <a:endParaRPr lang="ko-KR" altLang="en-US" sz="2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4781200" y="1392572"/>
            <a:ext cx="3976905" cy="4043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신규간호사의 현장 부적응</a:t>
            </a:r>
            <a:endParaRPr kumimoji="0" lang="en-US" altLang="ko-K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불충분한 교육훈련기간</a:t>
            </a: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endParaRPr lang="en-US" altLang="ko-KR" sz="2000" dirty="0" smtClean="0"/>
          </a:p>
          <a:p>
            <a:pPr marL="342900" marR="0" lvl="0" indent="-3429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2) </a:t>
            </a:r>
            <a:r>
              <a:rPr kumimoji="0" lang="ko-KR" alt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프리셉터와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대인관계의 어려움</a:t>
            </a: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타원형 설명선 6"/>
          <p:cNvSpPr/>
          <p:nvPr/>
        </p:nvSpPr>
        <p:spPr>
          <a:xfrm>
            <a:off x="5033554" y="5286103"/>
            <a:ext cx="3283132" cy="1227908"/>
          </a:xfrm>
          <a:prstGeom prst="wedgeEllipseCallout">
            <a:avLst>
              <a:gd name="adj1" fmla="val 38583"/>
              <a:gd name="adj2" fmla="val -353103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399314" y="5590902"/>
            <a:ext cx="2605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2016</a:t>
            </a:r>
            <a:r>
              <a:rPr lang="ko-KR" altLang="en-US" b="1" dirty="0" smtClean="0">
                <a:solidFill>
                  <a:srgbClr val="FF0000"/>
                </a:solidFill>
              </a:rPr>
              <a:t>년 기준 신규간호사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r>
              <a:rPr lang="en-US" altLang="ko-KR" b="1" dirty="0" smtClean="0">
                <a:solidFill>
                  <a:srgbClr val="FF0000"/>
                </a:solidFill>
              </a:rPr>
              <a:t>       </a:t>
            </a:r>
            <a:r>
              <a:rPr lang="ko-KR" altLang="en-US" b="1" dirty="0" smtClean="0">
                <a:solidFill>
                  <a:srgbClr val="FF0000"/>
                </a:solidFill>
              </a:rPr>
              <a:t>평균 이직률 </a:t>
            </a:r>
            <a:r>
              <a:rPr lang="en-US" altLang="ko-KR" b="1" dirty="0" smtClean="0">
                <a:solidFill>
                  <a:srgbClr val="FF0000"/>
                </a:solidFill>
              </a:rPr>
              <a:t>34%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0" name="오른쪽 화살표 9"/>
          <p:cNvSpPr/>
          <p:nvPr/>
        </p:nvSpPr>
        <p:spPr>
          <a:xfrm>
            <a:off x="2499360" y="5390605"/>
            <a:ext cx="2473235" cy="1088571"/>
          </a:xfrm>
          <a:prstGeom prst="right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499360" y="5765075"/>
            <a:ext cx="2586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‘</a:t>
            </a:r>
            <a:r>
              <a:rPr lang="ko-KR" altLang="en-US" b="1" dirty="0" smtClean="0"/>
              <a:t>교육과 현장의 괴리 커</a:t>
            </a:r>
            <a:r>
              <a:rPr lang="en-US" altLang="ko-KR" b="1" dirty="0" smtClean="0"/>
              <a:t>’</a:t>
            </a:r>
            <a:endParaRPr lang="ko-KR" altLang="en-US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2672" y="332384"/>
            <a:ext cx="8405768" cy="75818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b="1" dirty="0" smtClean="0"/>
              <a:t>3. </a:t>
            </a:r>
            <a:r>
              <a:rPr lang="ko-KR" altLang="en-US" sz="1800" b="1" dirty="0" smtClean="0"/>
              <a:t>간호학생의 열악한 실습교육환경</a:t>
            </a:r>
            <a:endParaRPr lang="en-US" altLang="ko-KR" sz="1800" b="1" dirty="0" smtClean="0"/>
          </a:p>
          <a:p>
            <a:pPr>
              <a:buNone/>
            </a:pPr>
            <a:r>
              <a:rPr lang="en-US" altLang="ko-KR" sz="1800" dirty="0" smtClean="0"/>
              <a:t>1) </a:t>
            </a:r>
            <a:r>
              <a:rPr lang="ko-KR" altLang="en-US" sz="1800" dirty="0" smtClean="0"/>
              <a:t>실습기관의 양적 부족</a:t>
            </a:r>
            <a:endParaRPr lang="ko-KR" altLang="en-US" sz="1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16</a:t>
            </a:fld>
            <a:endParaRPr lang="ko-KR" altLang="en-US"/>
          </a:p>
        </p:txBody>
      </p:sp>
      <p:graphicFrame>
        <p:nvGraphicFramePr>
          <p:cNvPr id="5" name="차트 4"/>
          <p:cNvGraphicFramePr/>
          <p:nvPr/>
        </p:nvGraphicFramePr>
        <p:xfrm>
          <a:off x="611610" y="1117833"/>
          <a:ext cx="26860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차트 5"/>
          <p:cNvGraphicFramePr/>
          <p:nvPr/>
        </p:nvGraphicFramePr>
        <p:xfrm>
          <a:off x="3479508" y="1143000"/>
          <a:ext cx="27051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4341" y="3976382"/>
            <a:ext cx="2775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그림</a:t>
            </a:r>
            <a:r>
              <a:rPr lang="en-US" altLang="ko-KR" sz="1200" dirty="0" smtClean="0"/>
              <a:t>7. 2008-2018</a:t>
            </a:r>
            <a:r>
              <a:rPr lang="ko-KR" altLang="en-US" sz="1200" dirty="0" smtClean="0"/>
              <a:t>년 간호대학 입학정원</a:t>
            </a:r>
            <a:endParaRPr lang="en-US" altLang="ko-KR" sz="1200" dirty="0" smtClean="0"/>
          </a:p>
          <a:p>
            <a:r>
              <a:rPr lang="en-US" altLang="ko-KR" sz="1200" dirty="0" smtClean="0"/>
              <a:t>       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대한간호협회</a:t>
            </a:r>
            <a:r>
              <a:rPr lang="en-US" altLang="ko-KR" sz="1200" dirty="0" smtClean="0"/>
              <a:t>, 2018]</a:t>
            </a:r>
            <a:endParaRPr lang="ko-KR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3491217" y="3986170"/>
            <a:ext cx="3060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그림</a:t>
            </a:r>
            <a:r>
              <a:rPr lang="en-US" altLang="ko-KR" sz="1200" dirty="0" smtClean="0"/>
              <a:t>8. </a:t>
            </a:r>
            <a:r>
              <a:rPr lang="ko-KR" altLang="en-US" sz="1200" dirty="0" smtClean="0"/>
              <a:t>간호대학 및 부속병원 소유기관 수</a:t>
            </a:r>
            <a:endParaRPr lang="en-US" altLang="ko-KR" sz="1200" dirty="0" smtClean="0"/>
          </a:p>
          <a:p>
            <a:r>
              <a:rPr lang="en-US" altLang="ko-KR" sz="1200" dirty="0" smtClean="0"/>
              <a:t>       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한국간호교육평가원</a:t>
            </a:r>
            <a:r>
              <a:rPr lang="en-US" altLang="ko-KR" sz="1200" dirty="0" smtClean="0"/>
              <a:t>, 2018]</a:t>
            </a:r>
            <a:endParaRPr lang="ko-KR" altLang="en-US" sz="1200" dirty="0"/>
          </a:p>
        </p:txBody>
      </p:sp>
      <p:pic>
        <p:nvPicPr>
          <p:cNvPr id="9" name="그림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9842" y="4553815"/>
            <a:ext cx="5731510" cy="21126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01530" y="4615344"/>
            <a:ext cx="2590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표</a:t>
            </a:r>
            <a:r>
              <a:rPr lang="en-US" altLang="ko-KR" sz="1200" dirty="0" smtClean="0"/>
              <a:t>1. </a:t>
            </a:r>
            <a:r>
              <a:rPr lang="ko-KR" altLang="en-US" sz="1200" dirty="0" smtClean="0"/>
              <a:t>의학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약학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간호학과의 계열 및 </a:t>
            </a:r>
            <a:endParaRPr lang="en-US" altLang="ko-KR" sz="1200" dirty="0" smtClean="0"/>
          </a:p>
          <a:p>
            <a:r>
              <a:rPr lang="en-US" altLang="ko-KR" sz="1200" dirty="0" smtClean="0"/>
              <a:t>       </a:t>
            </a:r>
            <a:r>
              <a:rPr lang="ko-KR" altLang="en-US" sz="1200" dirty="0" smtClean="0"/>
              <a:t>실습관련 근거 법령 비교</a:t>
            </a:r>
            <a:endParaRPr lang="en-US" altLang="ko-KR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298349" y="5824757"/>
            <a:ext cx="2845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간호사 지속근무환경 마련을</a:t>
            </a:r>
            <a:endParaRPr lang="en-US" altLang="ko-KR" sz="1200" dirty="0" smtClean="0"/>
          </a:p>
          <a:p>
            <a:r>
              <a:rPr lang="ko-KR" altLang="en-US" sz="1200" dirty="0" smtClean="0"/>
              <a:t> 위한 연속정책 간담회</a:t>
            </a:r>
            <a:r>
              <a:rPr lang="en-US" altLang="ko-KR" sz="1200" dirty="0" smtClean="0"/>
              <a:t>, 2017. 12, 2018.1]</a:t>
            </a:r>
          </a:p>
        </p:txBody>
      </p:sp>
      <p:sp>
        <p:nvSpPr>
          <p:cNvPr id="12" name="타원 11"/>
          <p:cNvSpPr/>
          <p:nvPr/>
        </p:nvSpPr>
        <p:spPr>
          <a:xfrm>
            <a:off x="1741715" y="1280160"/>
            <a:ext cx="1715588" cy="67926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343949"/>
            <a:ext cx="7886700" cy="38589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b="1" dirty="0" smtClean="0"/>
              <a:t>2) </a:t>
            </a:r>
            <a:r>
              <a:rPr lang="ko-KR" altLang="en-US" sz="1800" b="1" dirty="0" smtClean="0"/>
              <a:t>실습기관의 지역적 불균형</a:t>
            </a:r>
            <a:endParaRPr lang="ko-KR" altLang="en-US" sz="1800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17</a:t>
            </a:fld>
            <a:endParaRPr lang="ko-KR" altLang="en-US"/>
          </a:p>
        </p:txBody>
      </p:sp>
      <p:graphicFrame>
        <p:nvGraphicFramePr>
          <p:cNvPr id="5" name="차트 4"/>
          <p:cNvGraphicFramePr/>
          <p:nvPr/>
        </p:nvGraphicFramePr>
        <p:xfrm>
          <a:off x="708869" y="824218"/>
          <a:ext cx="771367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78466" y="3691156"/>
            <a:ext cx="58625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그림</a:t>
            </a:r>
            <a:r>
              <a:rPr lang="en-US" altLang="ko-KR" sz="1200" dirty="0" smtClean="0"/>
              <a:t>9. </a:t>
            </a:r>
            <a:r>
              <a:rPr lang="ko-KR" altLang="en-US" sz="1200" dirty="0" smtClean="0"/>
              <a:t>전국 상급종합병원 및 </a:t>
            </a:r>
            <a:r>
              <a:rPr lang="en-US" altLang="ko-KR" sz="1200" dirty="0" smtClean="0"/>
              <a:t>4</a:t>
            </a:r>
            <a:r>
              <a:rPr lang="ko-KR" altLang="en-US" sz="1200" dirty="0" smtClean="0"/>
              <a:t>년제 간호대학 수 </a:t>
            </a:r>
            <a:r>
              <a:rPr lang="en-US" altLang="ko-KR" sz="1200" dirty="0" smtClean="0"/>
              <a:t>,     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한국간호교육평가원</a:t>
            </a:r>
            <a:r>
              <a:rPr lang="en-US" altLang="ko-KR" sz="1200" dirty="0" smtClean="0"/>
              <a:t>, 2018]</a:t>
            </a:r>
            <a:endParaRPr lang="ko-KR" altLang="en-US" sz="1200" dirty="0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621659" y="4279784"/>
            <a:ext cx="7886700" cy="19029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b="1" dirty="0" smtClean="0"/>
              <a:t>3</a:t>
            </a: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관찰위주의 실습</a:t>
            </a:r>
            <a:endParaRPr kumimoji="0" lang="en-US" altLang="ko-KR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ko-KR" dirty="0" smtClean="0"/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ko-KR" dirty="0" smtClean="0"/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92092" y="4724586"/>
            <a:ext cx="77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</a:t>
            </a:r>
            <a:r>
              <a:rPr lang="ko-KR" altLang="ko-KR" dirty="0" smtClean="0"/>
              <a:t>임상 현장의 환자권리의 증가로 인해 실제로 임상현장에 나가 실습하는 </a:t>
            </a:r>
            <a:endParaRPr lang="en-US" altLang="ko-KR" dirty="0" smtClean="0"/>
          </a:p>
          <a:p>
            <a:r>
              <a:rPr lang="en-US" altLang="ko-KR" dirty="0" smtClean="0"/>
              <a:t>  </a:t>
            </a:r>
            <a:r>
              <a:rPr lang="ko-KR" altLang="ko-KR" dirty="0" smtClean="0"/>
              <a:t>동안에도 학생들이 직접 환자를 대상으로 간호할 수 있는 기회는 점점 줄어</a:t>
            </a:r>
            <a:endParaRPr lang="en-US" altLang="ko-KR" dirty="0" smtClean="0"/>
          </a:p>
          <a:p>
            <a:r>
              <a:rPr lang="en-US" altLang="ko-KR" dirty="0" smtClean="0"/>
              <a:t>  </a:t>
            </a:r>
            <a:r>
              <a:rPr lang="ko-KR" altLang="ko-KR" dirty="0" smtClean="0"/>
              <a:t>들고 있어 수행보다 관찰이나 모니터링 위주의 실습을 하는 실정</a:t>
            </a:r>
            <a:r>
              <a:rPr lang="en-US" altLang="ko-KR" dirty="0" smtClean="0"/>
              <a:t>(</a:t>
            </a:r>
            <a:r>
              <a:rPr lang="ko-KR" altLang="ko-KR" dirty="0" smtClean="0"/>
              <a:t>김선희</a:t>
            </a:r>
            <a:r>
              <a:rPr lang="en-US" altLang="ko-KR" dirty="0" smtClean="0"/>
              <a:t> &amp;</a:t>
            </a:r>
          </a:p>
          <a:p>
            <a:r>
              <a:rPr lang="en-US" altLang="ko-KR" dirty="0" smtClean="0"/>
              <a:t>  </a:t>
            </a:r>
            <a:r>
              <a:rPr lang="ko-KR" altLang="ko-KR" dirty="0" smtClean="0"/>
              <a:t>이은미</a:t>
            </a:r>
            <a:r>
              <a:rPr lang="en-US" altLang="ko-KR" dirty="0" smtClean="0"/>
              <a:t>, 2017).</a:t>
            </a:r>
            <a:endParaRPr lang="ko-KR" altLang="ko-KR" dirty="0"/>
          </a:p>
        </p:txBody>
      </p:sp>
      <p:sp>
        <p:nvSpPr>
          <p:cNvPr id="9" name="직사각형 8"/>
          <p:cNvSpPr/>
          <p:nvPr/>
        </p:nvSpPr>
        <p:spPr>
          <a:xfrm>
            <a:off x="6653349" y="1245326"/>
            <a:ext cx="1262742" cy="167204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061" y="302004"/>
            <a:ext cx="8288322" cy="34310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b="1" dirty="0" smtClean="0"/>
              <a:t>4) </a:t>
            </a:r>
            <a:r>
              <a:rPr lang="ko-KR" altLang="en-US" sz="1800" b="1" dirty="0" smtClean="0"/>
              <a:t>현장실습지도자의 부족</a:t>
            </a:r>
            <a:endParaRPr lang="en-US" altLang="ko-KR" sz="1800" b="1" dirty="0" smtClean="0"/>
          </a:p>
          <a:p>
            <a:pPr>
              <a:buNone/>
            </a:pPr>
            <a:endParaRPr lang="en-US" altLang="ko-KR" sz="1800" dirty="0" smtClean="0"/>
          </a:p>
          <a:p>
            <a:r>
              <a:rPr lang="ko-KR" altLang="ko-KR" sz="1800" dirty="0" smtClean="0"/>
              <a:t>현재 이루어지고 있는 임상실습현장에서는 현장교육자나 임상 실습지 교수자가 부족하여 면대면 밀착지도가 이루어지지 못한 채 방치되는 경우도 발생하고 있다</a:t>
            </a:r>
            <a:r>
              <a:rPr lang="en-US" altLang="ko-KR" sz="1800" dirty="0" smtClean="0"/>
              <a:t>(</a:t>
            </a:r>
            <a:r>
              <a:rPr lang="ko-KR" altLang="ko-KR" sz="1800" dirty="0" smtClean="0"/>
              <a:t>김선희</a:t>
            </a:r>
            <a:r>
              <a:rPr lang="en-US" altLang="ko-KR" sz="1800" dirty="0" smtClean="0"/>
              <a:t> &amp; </a:t>
            </a:r>
            <a:r>
              <a:rPr lang="ko-KR" altLang="ko-KR" sz="1800" dirty="0" smtClean="0"/>
              <a:t>이은미</a:t>
            </a:r>
            <a:r>
              <a:rPr lang="en-US" altLang="ko-KR" sz="1800" dirty="0" smtClean="0"/>
              <a:t>, 2017). </a:t>
            </a:r>
          </a:p>
          <a:p>
            <a:endParaRPr lang="en-US" altLang="ko-KR" sz="1800" dirty="0" smtClean="0"/>
          </a:p>
          <a:p>
            <a:r>
              <a:rPr lang="ko-KR" altLang="ko-KR" sz="1800" dirty="0" smtClean="0"/>
              <a:t>대학설립운영규정에 의하면 </a:t>
            </a:r>
            <a:r>
              <a:rPr lang="ko-KR" altLang="ko-KR" sz="1800" u="sng" dirty="0" smtClean="0"/>
              <a:t>학생 대비 교원 수에 대해 간호학과의 경우 </a:t>
            </a:r>
            <a:r>
              <a:rPr lang="en-US" altLang="ko-KR" sz="1800" u="sng" dirty="0" smtClean="0"/>
              <a:t>20:1</a:t>
            </a:r>
            <a:r>
              <a:rPr lang="ko-KR" altLang="ko-KR" sz="1800" u="sng" dirty="0" smtClean="0"/>
              <a:t>로 의학계열의</a:t>
            </a:r>
            <a:r>
              <a:rPr lang="en-US" altLang="ko-KR" sz="1800" u="sng" dirty="0" smtClean="0"/>
              <a:t> 8:1</a:t>
            </a:r>
            <a:r>
              <a:rPr lang="ko-KR" altLang="ko-KR" sz="1800" u="sng" dirty="0" smtClean="0"/>
              <a:t>에 비해 낮게 책정되어 있고 </a:t>
            </a:r>
            <a:r>
              <a:rPr lang="ko-KR" altLang="ko-KR" sz="1800" dirty="0" smtClean="0"/>
              <a:t>현장실습교육자나 임상실습지 교수자가 매우 부족하여 면대면 밀착 지도가 이루어지지 못한 채 학생이 방치되는 경우도 발생하고 있</a:t>
            </a:r>
            <a:r>
              <a:rPr lang="ko-KR" altLang="en-US" sz="1800" dirty="0" smtClean="0"/>
              <a:t>음</a:t>
            </a:r>
            <a:r>
              <a:rPr lang="en-US" altLang="ko-KR" sz="1800" dirty="0" smtClean="0"/>
              <a:t>(</a:t>
            </a:r>
            <a:r>
              <a:rPr lang="ko-KR" altLang="ko-KR" sz="1800" dirty="0" smtClean="0"/>
              <a:t>간호사 지속 근무환경 마련을 위한 연속 정책 간담회</a:t>
            </a:r>
            <a:r>
              <a:rPr lang="en-US" altLang="ko-KR" sz="1800" dirty="0" smtClean="0"/>
              <a:t>, 2017. 12, 2018. 1).</a:t>
            </a:r>
            <a:endParaRPr lang="ko-KR" altLang="ko-KR" sz="1800" dirty="0" smtClean="0"/>
          </a:p>
          <a:p>
            <a:endParaRPr lang="ko-KR" altLang="en-US" sz="1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18</a:t>
            </a:fld>
            <a:endParaRPr lang="ko-KR" altLang="en-US"/>
          </a:p>
        </p:txBody>
      </p:sp>
      <p:graphicFrame>
        <p:nvGraphicFramePr>
          <p:cNvPr id="5" name="차트 4"/>
          <p:cNvGraphicFramePr/>
          <p:nvPr/>
        </p:nvGraphicFramePr>
        <p:xfrm>
          <a:off x="817927" y="380231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82274" y="4244829"/>
            <a:ext cx="31245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그림</a:t>
            </a:r>
            <a:r>
              <a:rPr lang="en-US" altLang="ko-KR" sz="1200" dirty="0" smtClean="0"/>
              <a:t>10. </a:t>
            </a:r>
            <a:r>
              <a:rPr lang="ko-KR" altLang="en-US" sz="1200" dirty="0" smtClean="0"/>
              <a:t> 의학 및 간호계열 학생 대비 교원 수</a:t>
            </a:r>
            <a:endParaRPr lang="ko-KR" alt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5573486" y="5814968"/>
            <a:ext cx="3090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간호사 지속근무환경 마련을 위한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</a:t>
            </a:r>
            <a:r>
              <a:rPr lang="ko-KR" altLang="en-US" sz="1200" dirty="0" smtClean="0"/>
              <a:t>연속 정책 간담회</a:t>
            </a:r>
            <a:r>
              <a:rPr lang="en-US" altLang="ko-KR" sz="1200" dirty="0" smtClean="0"/>
              <a:t>, 2017. 12, 2018. 1]</a:t>
            </a:r>
            <a:endParaRPr lang="ko-KR" alt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62485"/>
          </a:xfrm>
        </p:spPr>
        <p:txBody>
          <a:bodyPr>
            <a:normAutofit/>
          </a:bodyPr>
          <a:lstStyle/>
          <a:p>
            <a:r>
              <a:rPr lang="ko-KR" altLang="en-US" sz="2800" b="1" dirty="0" smtClean="0">
                <a:solidFill>
                  <a:srgbClr val="FF0000"/>
                </a:solidFill>
              </a:rPr>
              <a:t>향후</a:t>
            </a:r>
            <a:r>
              <a:rPr lang="ko-KR" altLang="en-US" sz="2800" b="1" dirty="0" smtClean="0"/>
              <a:t> 실습교육의 질 제고가 필요함</a:t>
            </a:r>
            <a:r>
              <a:rPr lang="en-US" altLang="ko-KR" sz="2800" b="1" dirty="0" smtClean="0"/>
              <a:t>….</a:t>
            </a:r>
            <a:endParaRPr lang="ko-KR" altLang="en-US" sz="28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384663"/>
            <a:ext cx="7886700" cy="499872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z="2000" dirty="0" smtClean="0"/>
              <a:t> </a:t>
            </a:r>
            <a:r>
              <a:rPr lang="ko-KR" altLang="en-US" sz="2000" dirty="0" smtClean="0"/>
              <a:t>간호인력 수요증대로 </a:t>
            </a:r>
            <a:r>
              <a:rPr lang="ko-KR" altLang="en-US" sz="2000" dirty="0" err="1" smtClean="0"/>
              <a:t>간호대</a:t>
            </a:r>
            <a:r>
              <a:rPr lang="ko-KR" altLang="en-US" sz="2000" dirty="0" smtClean="0"/>
              <a:t> 학생 수는 계속 증가하나 지방</a:t>
            </a:r>
            <a:r>
              <a:rPr lang="en-US" altLang="ko-KR" sz="2000" dirty="0" smtClean="0"/>
              <a:t>, </a:t>
            </a:r>
            <a:r>
              <a:rPr lang="ko-KR" altLang="en-US" sz="2000" dirty="0" err="1" smtClean="0"/>
              <a:t>신설대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    </a:t>
            </a:r>
            <a:r>
              <a:rPr lang="ko-KR" altLang="en-US" sz="2000" dirty="0" smtClean="0"/>
              <a:t> 등의 실습시설 및 실습병원 부족으로 임상교육 기회 확보가 어려움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      </a:t>
            </a:r>
          </a:p>
          <a:p>
            <a:pPr>
              <a:buNone/>
            </a:pPr>
            <a:r>
              <a:rPr lang="en-US" altLang="ko-KR" sz="2000" dirty="0" smtClean="0"/>
              <a:t>       * </a:t>
            </a:r>
            <a:r>
              <a:rPr lang="ko-KR" altLang="en-US" sz="2000" dirty="0" smtClean="0"/>
              <a:t>간호대학 수</a:t>
            </a:r>
            <a:r>
              <a:rPr lang="en-US" altLang="ko-KR" sz="2000" dirty="0" smtClean="0"/>
              <a:t>: ’08</a:t>
            </a:r>
            <a:r>
              <a:rPr lang="ko-KR" altLang="en-US" sz="2000" dirty="0" smtClean="0"/>
              <a:t>년 </a:t>
            </a:r>
            <a:r>
              <a:rPr lang="en-US" altLang="ko-KR" sz="2000" dirty="0" smtClean="0"/>
              <a:t>132</a:t>
            </a:r>
            <a:r>
              <a:rPr lang="ko-KR" altLang="en-US" sz="2000" dirty="0" smtClean="0"/>
              <a:t>개 </a:t>
            </a:r>
            <a:r>
              <a:rPr lang="en-US" altLang="ko-KR" sz="2000" dirty="0" smtClean="0"/>
              <a:t>-&gt; ’17</a:t>
            </a:r>
            <a:r>
              <a:rPr lang="ko-KR" altLang="en-US" sz="2000" dirty="0" smtClean="0"/>
              <a:t>년 </a:t>
            </a:r>
            <a:r>
              <a:rPr lang="en-US" altLang="ko-KR" sz="2000" dirty="0" smtClean="0"/>
              <a:t>205</a:t>
            </a:r>
            <a:r>
              <a:rPr lang="ko-KR" altLang="en-US" sz="2000" dirty="0" smtClean="0"/>
              <a:t>개  </a:t>
            </a:r>
            <a:r>
              <a:rPr lang="en-US" altLang="ko-KR" sz="2000" dirty="0" smtClean="0"/>
              <a:t>(9</a:t>
            </a:r>
            <a:r>
              <a:rPr lang="ko-KR" altLang="en-US" sz="2000" dirty="0" smtClean="0"/>
              <a:t>년간 </a:t>
            </a:r>
            <a:r>
              <a:rPr lang="en-US" altLang="ko-KR" sz="2000" dirty="0" smtClean="0"/>
              <a:t>73</a:t>
            </a:r>
            <a:r>
              <a:rPr lang="ko-KR" altLang="en-US" sz="2000" dirty="0" smtClean="0"/>
              <a:t>개 증가</a:t>
            </a:r>
            <a:r>
              <a:rPr lang="en-US" altLang="ko-KR" sz="2000" dirty="0" smtClean="0"/>
              <a:t>)</a:t>
            </a:r>
          </a:p>
          <a:p>
            <a:pPr>
              <a:buNone/>
            </a:pPr>
            <a:r>
              <a:rPr lang="en-US" altLang="ko-KR" sz="2000" dirty="0" smtClean="0"/>
              <a:t>       * </a:t>
            </a:r>
            <a:r>
              <a:rPr lang="ko-KR" altLang="en-US" sz="2000" dirty="0" smtClean="0"/>
              <a:t>지방소재 대학의 </a:t>
            </a:r>
            <a:r>
              <a:rPr lang="en-US" altLang="ko-KR" sz="2000" dirty="0" smtClean="0"/>
              <a:t>34%</a:t>
            </a:r>
            <a:r>
              <a:rPr lang="ko-KR" altLang="en-US" sz="2000" dirty="0" smtClean="0"/>
              <a:t>가 실습병원 확보가 어려워 방학 중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            </a:t>
            </a:r>
            <a:r>
              <a:rPr lang="ko-KR" altLang="en-US" sz="2000" dirty="0" smtClean="0"/>
              <a:t>실습교육 실시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      * </a:t>
            </a:r>
            <a:r>
              <a:rPr lang="ko-KR" altLang="en-US" sz="2000" dirty="0" smtClean="0"/>
              <a:t>재정상황 등에 따른 대학 간 실습환경 차이는 간호교육의 질의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             </a:t>
            </a:r>
            <a:r>
              <a:rPr lang="ko-KR" altLang="en-US" sz="2000" dirty="0" smtClean="0"/>
              <a:t>형평성 저하 및 의료인 간 전문성 격차를 야기할 수 있음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000" dirty="0" smtClean="0"/>
              <a:t> </a:t>
            </a:r>
            <a:r>
              <a:rPr lang="ko-KR" altLang="en-US" sz="2000" dirty="0" smtClean="0"/>
              <a:t>따라서</a:t>
            </a:r>
            <a:r>
              <a:rPr lang="en-US" altLang="ko-KR" sz="2000" dirty="0" smtClean="0"/>
              <a:t>,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간호대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학생들의 실습교육 강화는 신규 간호사들의 </a:t>
            </a:r>
            <a:endParaRPr lang="en-US" altLang="ko-KR" sz="20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2000" b="1" dirty="0" smtClean="0">
                <a:solidFill>
                  <a:srgbClr val="FF0000"/>
                </a:solidFill>
              </a:rPr>
              <a:t>                     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임상현장 적응력을 높여 이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,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퇴직을 방지하고 </a:t>
            </a:r>
            <a:endParaRPr lang="en-US" altLang="ko-KR" sz="20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2000" b="1" dirty="0" smtClean="0">
                <a:solidFill>
                  <a:srgbClr val="FF0000"/>
                </a:solidFill>
              </a:rPr>
              <a:t>                      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의료의 질 제고에 기여할 수 있음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98940"/>
          </a:xfrm>
        </p:spPr>
        <p:txBody>
          <a:bodyPr>
            <a:normAutofit/>
          </a:bodyPr>
          <a:lstStyle/>
          <a:p>
            <a:r>
              <a:rPr lang="ko-KR" altLang="en-US" sz="2800" b="1" dirty="0" smtClean="0"/>
              <a:t>간호조직 내 </a:t>
            </a:r>
            <a:r>
              <a:rPr lang="ko-KR" altLang="en-US" sz="2800" b="1" dirty="0" err="1" smtClean="0"/>
              <a:t>태움현상</a:t>
            </a:r>
            <a:r>
              <a:rPr lang="ko-KR" altLang="en-US" sz="2800" b="1" dirty="0" smtClean="0"/>
              <a:t> 요인</a:t>
            </a:r>
            <a:r>
              <a:rPr lang="en-US" altLang="ko-KR" sz="2800" b="1" dirty="0" smtClean="0"/>
              <a:t>: </a:t>
            </a:r>
            <a:r>
              <a:rPr lang="ko-KR" altLang="en-US" sz="2800" b="1" dirty="0" err="1" smtClean="0"/>
              <a:t>인적및교육적</a:t>
            </a:r>
            <a:r>
              <a:rPr lang="ko-KR" altLang="en-US" sz="2800" b="1" dirty="0" smtClean="0"/>
              <a:t> 요소</a:t>
            </a:r>
            <a:endParaRPr lang="ko-KR" altLang="en-US" sz="28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191237"/>
            <a:ext cx="7886700" cy="889234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ko-KR" altLang="en-US" sz="2000" b="1" dirty="0" smtClean="0"/>
              <a:t>신체적 피로감</a:t>
            </a:r>
            <a:endParaRPr lang="en-US" altLang="ko-KR" sz="2000" b="1" dirty="0" smtClean="0"/>
          </a:p>
          <a:p>
            <a:pPr marL="457200" indent="-457200">
              <a:buAutoNum type="arabicParenR"/>
            </a:pPr>
            <a:r>
              <a:rPr lang="ko-KR" altLang="en-US" sz="2000" dirty="0" smtClean="0"/>
              <a:t>휴식시간 및 식사시간 부족</a:t>
            </a:r>
            <a:endParaRPr lang="en-US" altLang="ko-KR" sz="2000" dirty="0" smtClean="0"/>
          </a:p>
          <a:p>
            <a:pPr marL="457200" indent="-457200">
              <a:buNone/>
            </a:pPr>
            <a:endParaRPr lang="ko-KR" altLang="en-US" sz="2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20</a:t>
            </a:fld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847288" y="2452045"/>
          <a:ext cx="6533896" cy="1269687"/>
        </p:xfrm>
        <a:graphic>
          <a:graphicData uri="http://schemas.openxmlformats.org/drawingml/2006/table">
            <a:tbl>
              <a:tblPr/>
              <a:tblGrid>
                <a:gridCol w="2168125"/>
                <a:gridCol w="498283"/>
                <a:gridCol w="498283"/>
                <a:gridCol w="497580"/>
                <a:gridCol w="449789"/>
                <a:gridCol w="612838"/>
                <a:gridCol w="612838"/>
                <a:gridCol w="598080"/>
                <a:gridCol w="598080"/>
              </a:tblGrid>
              <a:tr h="330709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(</a:t>
                      </a:r>
                      <a:r>
                        <a:rPr lang="ko-KR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단위</a:t>
                      </a: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: </a:t>
                      </a:r>
                      <a:r>
                        <a:rPr lang="ko-KR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분</a:t>
                      </a: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, </a:t>
                      </a:r>
                      <a:r>
                        <a:rPr lang="ko-KR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회</a:t>
                      </a: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)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Times New Roman"/>
                        </a:rPr>
                        <a:t>전체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Times New Roman"/>
                        </a:rPr>
                        <a:t>병원특성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Times New Roman"/>
                        </a:rPr>
                        <a:t>직종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Times New Roman"/>
                        </a:rPr>
                        <a:t>고용형태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82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Times New Roman"/>
                        </a:rPr>
                        <a:t>공공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Times New Roman"/>
                        </a:rPr>
                        <a:t>병원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Times New Roman"/>
                        </a:rPr>
                        <a:t>민간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Times New Roman"/>
                        </a:rPr>
                        <a:t>병원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Times New Roman"/>
                        </a:rPr>
                        <a:t>간호사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Times New Roman"/>
                        </a:rPr>
                        <a:t>그 외</a:t>
                      </a:r>
                      <a:r>
                        <a:rPr lang="en-US" sz="900" b="1" kern="100">
                          <a:latin typeface="맑은 고딕"/>
                          <a:ea typeface="맑은 고딕"/>
                          <a:cs typeface="Times New Roman"/>
                        </a:rPr>
                        <a:t>*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Times New Roman"/>
                        </a:rPr>
                        <a:t>정규직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Times New Roman"/>
                        </a:rPr>
                        <a:t>무기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Times New Roman"/>
                        </a:rPr>
                        <a:t>계약직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Times New Roman"/>
                        </a:rPr>
                        <a:t>비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Times New Roman"/>
                        </a:rPr>
                        <a:t>정규직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85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 dirty="0">
                          <a:latin typeface="맑은 고딕"/>
                          <a:ea typeface="맑은 고딕"/>
                          <a:cs typeface="Times New Roman"/>
                        </a:rPr>
                        <a:t>일 평균 휴게시간 및 식사시간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맑은 고딕"/>
                          <a:ea typeface="맑은 고딕"/>
                          <a:cs typeface="Times New Roman"/>
                        </a:rPr>
                        <a:t>39.2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맑은 고딕"/>
                          <a:ea typeface="맑은 고딕"/>
                          <a:cs typeface="Times New Roman"/>
                        </a:rPr>
                        <a:t>39.7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맑은 고딕"/>
                          <a:ea typeface="맑은 고딕"/>
                          <a:cs typeface="Times New Roman"/>
                        </a:rPr>
                        <a:t>38.7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맑은 고딕"/>
                          <a:ea typeface="맑은 고딕"/>
                          <a:cs typeface="Times New Roman"/>
                        </a:rPr>
                        <a:t>29.7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맑은 고딕"/>
                          <a:ea typeface="맑은 고딕"/>
                          <a:cs typeface="Times New Roman"/>
                        </a:rPr>
                        <a:t>51.9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맑은 고딕"/>
                          <a:ea typeface="맑은 고딕"/>
                          <a:cs typeface="Times New Roman"/>
                        </a:rPr>
                        <a:t>38.5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맑은 고딕"/>
                          <a:ea typeface="맑은 고딕"/>
                          <a:cs typeface="Times New Roman"/>
                        </a:rPr>
                        <a:t>50.3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맑은 고딕"/>
                          <a:ea typeface="맑은 고딕"/>
                          <a:cs typeface="Times New Roman"/>
                        </a:rPr>
                        <a:t>46.4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84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월 평균 결식횟수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5.0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4.2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5.4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5.9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2.2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5.0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3.1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3.9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72455" y="2055303"/>
            <a:ext cx="50000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표</a:t>
            </a:r>
            <a:r>
              <a:rPr lang="en-US" altLang="ko-KR" sz="1400" dirty="0" smtClean="0"/>
              <a:t>2. </a:t>
            </a:r>
            <a:r>
              <a:rPr lang="ko-KR" altLang="en-US" sz="1400" dirty="0" smtClean="0"/>
              <a:t>병원특성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직종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고용형태별 휴게 및 식사시간과 결식횟수</a:t>
            </a:r>
            <a:endParaRPr lang="ko-KR" alt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1770077" y="6107185"/>
            <a:ext cx="46955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200" dirty="0" smtClean="0"/>
              <a:t>출처</a:t>
            </a:r>
            <a:r>
              <a:rPr lang="en-US" altLang="ko-KR" sz="1200" dirty="0" smtClean="0"/>
              <a:t>: </a:t>
            </a:r>
            <a:r>
              <a:rPr lang="ko-KR" altLang="ko-KR" sz="1200" dirty="0" smtClean="0"/>
              <a:t>고려대학교 노동문제연구소</a:t>
            </a:r>
            <a:r>
              <a:rPr lang="en-US" altLang="ko-KR" sz="1200" dirty="0" smtClean="0"/>
              <a:t>(2016), </a:t>
            </a:r>
            <a:r>
              <a:rPr lang="ko-KR" altLang="ko-KR" sz="1200" dirty="0" smtClean="0"/>
              <a:t>보건의료 노동자 실태조사</a:t>
            </a:r>
            <a:endParaRPr lang="ko-KR" altLang="en-US" sz="1200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873533" y="4339007"/>
          <a:ext cx="6533945" cy="1508122"/>
        </p:xfrm>
        <a:graphic>
          <a:graphicData uri="http://schemas.openxmlformats.org/drawingml/2006/table">
            <a:tbl>
              <a:tblPr/>
              <a:tblGrid>
                <a:gridCol w="1306789"/>
                <a:gridCol w="2613578"/>
                <a:gridCol w="2613578"/>
              </a:tblGrid>
              <a:tr h="21544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(</a:t>
                      </a:r>
                      <a:r>
                        <a:rPr lang="ko-KR" sz="900" b="1" kern="100" dirty="0">
                          <a:latin typeface="맑은 고딕"/>
                          <a:ea typeface="맑은 고딕"/>
                          <a:cs typeface="굴림"/>
                        </a:rPr>
                        <a:t>단위</a:t>
                      </a: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: </a:t>
                      </a:r>
                      <a:r>
                        <a:rPr lang="ko-KR" sz="900" b="1" kern="100" dirty="0">
                          <a:latin typeface="맑은 고딕"/>
                          <a:ea typeface="맑은 고딕"/>
                          <a:cs typeface="굴림"/>
                        </a:rPr>
                        <a:t>분</a:t>
                      </a: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, </a:t>
                      </a:r>
                      <a:r>
                        <a:rPr lang="ko-KR" sz="900" b="1" kern="100" dirty="0">
                          <a:latin typeface="맑은 고딕"/>
                          <a:ea typeface="맑은 고딕"/>
                          <a:cs typeface="굴림"/>
                        </a:rPr>
                        <a:t>시간</a:t>
                      </a: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)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굴림"/>
                        </a:rPr>
                        <a:t>직종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굴림"/>
                        </a:rPr>
                        <a:t>평균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44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 dirty="0">
                          <a:latin typeface="맑은 고딕"/>
                          <a:ea typeface="맑은 고딕"/>
                          <a:cs typeface="굴림"/>
                        </a:rPr>
                        <a:t>잠드는 소요 시간</a:t>
                      </a: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(</a:t>
                      </a:r>
                      <a:r>
                        <a:rPr lang="ko-KR" sz="900" b="1" kern="100" dirty="0">
                          <a:latin typeface="맑은 고딕"/>
                          <a:ea typeface="맑은 고딕"/>
                          <a:cs typeface="굴림"/>
                        </a:rPr>
                        <a:t>분</a:t>
                      </a: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)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굴림"/>
                        </a:rPr>
                        <a:t>간호사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맑은 고딕"/>
                          <a:ea typeface="맑은 고딕"/>
                          <a:cs typeface="Times New Roman"/>
                        </a:rPr>
                        <a:t>60.4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154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굴림"/>
                        </a:rPr>
                        <a:t>그 외</a:t>
                      </a:r>
                      <a:r>
                        <a:rPr lang="en-US" sz="900" b="1" kern="100">
                          <a:latin typeface="맑은 고딕"/>
                          <a:ea typeface="맑은 고딕"/>
                          <a:cs typeface="굴림"/>
                        </a:rPr>
                        <a:t>*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맑은 고딕"/>
                          <a:ea typeface="맑은 고딕"/>
                          <a:cs typeface="Times New Roman"/>
                        </a:rPr>
                        <a:t>39.8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154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굴림"/>
                        </a:rPr>
                        <a:t>전체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맑은 고딕"/>
                          <a:ea typeface="맑은 고딕"/>
                          <a:cs typeface="Times New Roman"/>
                        </a:rPr>
                        <a:t>53.3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44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 dirty="0">
                          <a:latin typeface="맑은 고딕"/>
                          <a:ea typeface="맑은 고딕"/>
                          <a:cs typeface="굴림"/>
                        </a:rPr>
                        <a:t>수면시간</a:t>
                      </a: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(</a:t>
                      </a:r>
                      <a:r>
                        <a:rPr lang="ko-KR" sz="900" b="1" kern="100" dirty="0">
                          <a:latin typeface="맑은 고딕"/>
                          <a:ea typeface="맑은 고딕"/>
                          <a:cs typeface="굴림"/>
                        </a:rPr>
                        <a:t>시간</a:t>
                      </a: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)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굴림"/>
                        </a:rPr>
                        <a:t>간호사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맑은 고딕"/>
                          <a:ea typeface="맑은 고딕"/>
                          <a:cs typeface="Times New Roman"/>
                        </a:rPr>
                        <a:t>6.4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154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 dirty="0">
                          <a:latin typeface="맑은 고딕"/>
                          <a:ea typeface="맑은 고딕"/>
                          <a:cs typeface="굴림"/>
                        </a:rPr>
                        <a:t>그 외</a:t>
                      </a:r>
                      <a:r>
                        <a:rPr lang="en-US" sz="900" b="1" kern="100" dirty="0">
                          <a:latin typeface="맑은 고딕"/>
                          <a:ea typeface="맑은 고딕"/>
                          <a:cs typeface="굴림"/>
                        </a:rPr>
                        <a:t>*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6.2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154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맑은 고딕"/>
                          <a:ea typeface="맑은 고딕"/>
                          <a:cs typeface="굴림"/>
                        </a:rPr>
                        <a:t>전체</a:t>
                      </a:r>
                      <a:endParaRPr lang="ko-KR" sz="10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latin typeface="맑은 고딕"/>
                          <a:ea typeface="맑은 고딕"/>
                          <a:cs typeface="Times New Roman"/>
                        </a:rPr>
                        <a:t>6.3</a:t>
                      </a:r>
                      <a:endParaRPr lang="ko-KR" sz="10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40297" y="3919057"/>
            <a:ext cx="26356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표</a:t>
            </a:r>
            <a:r>
              <a:rPr lang="en-US" altLang="ko-KR" sz="1400" dirty="0" smtClean="0"/>
              <a:t>3. </a:t>
            </a:r>
            <a:r>
              <a:rPr lang="ko-KR" altLang="en-US" sz="1400" dirty="0" smtClean="0"/>
              <a:t>수면 소요시간 및 수면시간</a:t>
            </a:r>
            <a:endParaRPr lang="ko-KR" altLang="en-US" sz="1400" dirty="0"/>
          </a:p>
        </p:txBody>
      </p:sp>
      <p:sp>
        <p:nvSpPr>
          <p:cNvPr id="11" name="타원형 설명선 10"/>
          <p:cNvSpPr/>
          <p:nvPr/>
        </p:nvSpPr>
        <p:spPr>
          <a:xfrm>
            <a:off x="5390606" y="1079863"/>
            <a:ext cx="2786744" cy="1105988"/>
          </a:xfrm>
          <a:prstGeom prst="wedgeEllipseCallout">
            <a:avLst>
              <a:gd name="adj1" fmla="val -72697"/>
              <a:gd name="adj2" fmla="val 106158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582196" y="1349829"/>
            <a:ext cx="2465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결식횟수는 많고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휴게시간은</a:t>
            </a:r>
            <a:endParaRPr lang="en-US" altLang="ko-KR" sz="1400" b="1" dirty="0" smtClean="0"/>
          </a:p>
          <a:p>
            <a:r>
              <a:rPr lang="en-US" altLang="ko-KR" sz="1400" b="1" dirty="0" smtClean="0"/>
              <a:t>  </a:t>
            </a:r>
            <a:r>
              <a:rPr lang="ko-KR" altLang="en-US" sz="1400" b="1" dirty="0" smtClean="0"/>
              <a:t>타 직종에 비해 적음</a:t>
            </a:r>
            <a:endParaRPr lang="ko-KR" altLang="en-US" sz="1400" b="1" dirty="0"/>
          </a:p>
        </p:txBody>
      </p:sp>
      <p:sp>
        <p:nvSpPr>
          <p:cNvPr id="14" name="직사각형 13"/>
          <p:cNvSpPr/>
          <p:nvPr/>
        </p:nvSpPr>
        <p:spPr>
          <a:xfrm>
            <a:off x="2917371" y="4563291"/>
            <a:ext cx="3910149" cy="22642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형 설명선 14"/>
          <p:cNvSpPr/>
          <p:nvPr/>
        </p:nvSpPr>
        <p:spPr>
          <a:xfrm>
            <a:off x="6487886" y="3378926"/>
            <a:ext cx="2516777" cy="862149"/>
          </a:xfrm>
          <a:prstGeom prst="wedgeEllipseCallout">
            <a:avLst>
              <a:gd name="adj1" fmla="val -66508"/>
              <a:gd name="adj2" fmla="val 91793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053943" y="3622766"/>
            <a:ext cx="1521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수면시간에 비해 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수면의 질 저하</a:t>
            </a:r>
            <a:endParaRPr lang="ko-KR" altLang="en-US" sz="14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21</a:t>
            </a:fld>
            <a:endParaRPr lang="ko-KR" altLang="en-US"/>
          </a:p>
        </p:txBody>
      </p:sp>
      <p:pic>
        <p:nvPicPr>
          <p:cNvPr id="6" name="그림 5" descr="EMB00002e0059f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b="7910"/>
          <a:stretch/>
        </p:blipFill>
        <p:spPr bwMode="auto">
          <a:xfrm>
            <a:off x="591494" y="262710"/>
            <a:ext cx="4739640" cy="1936750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7898" y="2273417"/>
            <a:ext cx="4132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그림</a:t>
            </a:r>
            <a:r>
              <a:rPr lang="en-US" altLang="ko-KR" sz="1400" dirty="0" smtClean="0"/>
              <a:t>11. </a:t>
            </a:r>
            <a:r>
              <a:rPr lang="ko-KR" altLang="en-US" sz="1400" dirty="0" smtClean="0"/>
              <a:t>여가시간 활용방법</a:t>
            </a:r>
            <a:r>
              <a:rPr lang="en-US" altLang="ko-KR" sz="1400" dirty="0" smtClean="0"/>
              <a:t>(1+2+3</a:t>
            </a:r>
            <a:r>
              <a:rPr lang="ko-KR" altLang="en-US" sz="1400" dirty="0" smtClean="0"/>
              <a:t>순위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및 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순위</a:t>
            </a:r>
            <a:r>
              <a:rPr lang="en-US" altLang="ko-KR" sz="1400" dirty="0" smtClean="0"/>
              <a:t>, %)</a:t>
            </a:r>
            <a:endParaRPr lang="ko-KR" altLang="en-US" sz="1400" dirty="0"/>
          </a:p>
        </p:txBody>
      </p:sp>
      <p:pic>
        <p:nvPicPr>
          <p:cNvPr id="8" name="그림 7" descr="EMB00002e005a0e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559843" y="2954166"/>
            <a:ext cx="4735830" cy="16040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722852" y="4615343"/>
            <a:ext cx="29546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그림</a:t>
            </a:r>
            <a:r>
              <a:rPr lang="en-US" altLang="ko-KR" sz="1400" dirty="0" smtClean="0"/>
              <a:t>12.</a:t>
            </a:r>
            <a:r>
              <a:rPr lang="ko-KR" altLang="en-US" sz="1400" dirty="0" smtClean="0"/>
              <a:t>업무상 재해 및 질병경험</a:t>
            </a:r>
            <a:r>
              <a:rPr lang="en-US" altLang="ko-KR" sz="1400" dirty="0" smtClean="0"/>
              <a:t>, %</a:t>
            </a:r>
            <a:endParaRPr lang="ko-KR" altLang="en-US" sz="1400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43405" y="5645791"/>
          <a:ext cx="6010275" cy="941529"/>
        </p:xfrm>
        <a:graphic>
          <a:graphicData uri="http://schemas.openxmlformats.org/drawingml/2006/table">
            <a:tbl>
              <a:tblPr/>
              <a:tblGrid>
                <a:gridCol w="905510"/>
                <a:gridCol w="478790"/>
                <a:gridCol w="594360"/>
                <a:gridCol w="594360"/>
                <a:gridCol w="582295"/>
                <a:gridCol w="629920"/>
                <a:gridCol w="810260"/>
                <a:gridCol w="810260"/>
                <a:gridCol w="604520"/>
              </a:tblGrid>
              <a:tr h="224612">
                <a:tc rowSpan="2">
                  <a:txBody>
                    <a:bodyPr/>
                    <a:lstStyle/>
                    <a:p>
                      <a:pPr algn="just" fontAlgn="b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(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단위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: 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시간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)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전체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병원특성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직종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고용형태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25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공공병원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민간병원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간호사 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그 외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*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정규직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무기 계약직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비정규직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19">
                <a:tc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주당 평균 근무시간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45.6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45.5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45.7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46.6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44.0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45.7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44.7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45.1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40361" y="5245915"/>
            <a:ext cx="4281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표</a:t>
            </a:r>
            <a:r>
              <a:rPr lang="en-US" altLang="ko-KR" sz="1400" dirty="0" smtClean="0"/>
              <a:t>4. </a:t>
            </a:r>
            <a:r>
              <a:rPr lang="ko-KR" altLang="en-US" sz="1400" dirty="0" smtClean="0"/>
              <a:t>병원특성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직종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고용형태별 주당 평균 근무시간 </a:t>
            </a:r>
            <a:endParaRPr lang="ko-KR" alt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4261607" y="4865615"/>
            <a:ext cx="46955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200" dirty="0" smtClean="0"/>
              <a:t>출처</a:t>
            </a:r>
            <a:r>
              <a:rPr lang="en-US" altLang="ko-KR" sz="1200" dirty="0" smtClean="0"/>
              <a:t>: </a:t>
            </a:r>
            <a:r>
              <a:rPr lang="ko-KR" altLang="ko-KR" sz="1200" dirty="0" smtClean="0"/>
              <a:t>고려대학교 노동문제연구소</a:t>
            </a:r>
            <a:r>
              <a:rPr lang="en-US" altLang="ko-KR" sz="1200" dirty="0" smtClean="0"/>
              <a:t>(2016), </a:t>
            </a:r>
            <a:r>
              <a:rPr lang="ko-KR" altLang="ko-KR" sz="1200" dirty="0" smtClean="0"/>
              <a:t>보건의료 노동자 실태조사</a:t>
            </a:r>
            <a:endParaRPr lang="ko-KR" altLang="en-US" sz="1200" dirty="0"/>
          </a:p>
        </p:txBody>
      </p:sp>
      <p:sp>
        <p:nvSpPr>
          <p:cNvPr id="11" name="직사각형 10"/>
          <p:cNvSpPr/>
          <p:nvPr/>
        </p:nvSpPr>
        <p:spPr>
          <a:xfrm>
            <a:off x="3622766" y="339634"/>
            <a:ext cx="496388" cy="144562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형 설명선 13"/>
          <p:cNvSpPr/>
          <p:nvPr/>
        </p:nvSpPr>
        <p:spPr>
          <a:xfrm>
            <a:off x="5434149" y="391885"/>
            <a:ext cx="3283131" cy="775063"/>
          </a:xfrm>
          <a:prstGeom prst="wedgeEllipseCallout">
            <a:avLst>
              <a:gd name="adj1" fmla="val -90329"/>
              <a:gd name="adj2" fmla="val 1826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6069874" y="374468"/>
            <a:ext cx="22797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직종 중에서 간호사</a:t>
            </a:r>
            <a:r>
              <a:rPr lang="en-US" altLang="ko-KR" sz="1400" b="1" dirty="0" smtClean="0"/>
              <a:t>,</a:t>
            </a:r>
          </a:p>
          <a:p>
            <a:r>
              <a:rPr lang="ko-KR" altLang="en-US" sz="1400" b="1" dirty="0" smtClean="0"/>
              <a:t>미혼에서 여가시간 활동 중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잠자기 항목이 월등히 높음</a:t>
            </a:r>
            <a:endParaRPr lang="ko-KR" altLang="en-US" sz="1400" b="1" dirty="0"/>
          </a:p>
        </p:txBody>
      </p:sp>
      <p:sp>
        <p:nvSpPr>
          <p:cNvPr id="16" name="타원형 설명선 15"/>
          <p:cNvSpPr/>
          <p:nvPr/>
        </p:nvSpPr>
        <p:spPr>
          <a:xfrm>
            <a:off x="5146765" y="2316482"/>
            <a:ext cx="3718560" cy="844732"/>
          </a:xfrm>
          <a:prstGeom prst="wedgeEllipseCallout">
            <a:avLst>
              <a:gd name="adj1" fmla="val -64159"/>
              <a:gd name="adj2" fmla="val 4600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4153989" y="3108960"/>
            <a:ext cx="418011" cy="128886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898469" y="3204755"/>
            <a:ext cx="418011" cy="128886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355772" y="2473234"/>
            <a:ext cx="3397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업무상 질병이나 재해에서 간호사의 경우</a:t>
            </a:r>
            <a:endParaRPr lang="en-US" altLang="ko-KR" sz="1400" b="1" dirty="0" smtClean="0"/>
          </a:p>
          <a:p>
            <a:r>
              <a:rPr lang="en-US" altLang="ko-KR" sz="1400" b="1" dirty="0" smtClean="0"/>
              <a:t>   </a:t>
            </a:r>
            <a:r>
              <a:rPr lang="ko-KR" altLang="en-US" sz="1400" b="1" dirty="0" smtClean="0"/>
              <a:t>수면장애가 </a:t>
            </a:r>
            <a:r>
              <a:rPr lang="en-US" altLang="ko-KR" sz="1400" b="1" dirty="0" smtClean="0"/>
              <a:t>1</a:t>
            </a:r>
            <a:r>
              <a:rPr lang="ko-KR" altLang="en-US" sz="1400" b="1" dirty="0" smtClean="0"/>
              <a:t>위</a:t>
            </a:r>
            <a:r>
              <a:rPr lang="en-US" altLang="ko-KR" sz="1400" b="1" dirty="0" smtClean="0"/>
              <a:t>, </a:t>
            </a:r>
            <a:r>
              <a:rPr lang="ko-KR" altLang="en-US" sz="1400" b="1" dirty="0" err="1" smtClean="0"/>
              <a:t>근골격계질환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2</a:t>
            </a:r>
            <a:r>
              <a:rPr lang="ko-KR" altLang="en-US" sz="1400" b="1" dirty="0" smtClean="0"/>
              <a:t>위</a:t>
            </a:r>
            <a:endParaRPr lang="ko-KR" altLang="en-US" sz="14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3483" y="172180"/>
            <a:ext cx="7886700" cy="599608"/>
          </a:xfrm>
        </p:spPr>
        <p:txBody>
          <a:bodyPr>
            <a:normAutofit/>
          </a:bodyPr>
          <a:lstStyle/>
          <a:p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정신적 피로감</a:t>
            </a:r>
            <a:endParaRPr lang="ko-KR" altLang="en-US" sz="2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906011"/>
            <a:ext cx="7886700" cy="5603846"/>
          </a:xfrm>
        </p:spPr>
        <p:txBody>
          <a:bodyPr>
            <a:normAutofit/>
          </a:bodyPr>
          <a:lstStyle/>
          <a:p>
            <a:r>
              <a:rPr lang="ko-KR" altLang="en-US" sz="1800" dirty="0" smtClean="0"/>
              <a:t>과중한 책임감 및 부담감</a:t>
            </a:r>
            <a:endParaRPr lang="en-US" altLang="ko-KR" sz="1800" dirty="0" smtClean="0"/>
          </a:p>
          <a:p>
            <a:r>
              <a:rPr lang="ko-KR" altLang="en-US" sz="1800" dirty="0" smtClean="0"/>
              <a:t>직무스트레스</a:t>
            </a:r>
            <a:endParaRPr lang="en-US" altLang="ko-KR" sz="1800" dirty="0" smtClean="0"/>
          </a:p>
          <a:p>
            <a:r>
              <a:rPr lang="ko-KR" altLang="en-US" sz="1800" dirty="0" smtClean="0"/>
              <a:t>감정노동</a:t>
            </a:r>
            <a:endParaRPr lang="en-US" altLang="ko-KR" sz="1800" dirty="0" smtClean="0"/>
          </a:p>
          <a:p>
            <a:r>
              <a:rPr lang="ko-KR" altLang="en-US" sz="1800" dirty="0" smtClean="0"/>
              <a:t>폭언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폭행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성폭력에 노출</a:t>
            </a:r>
            <a:endParaRPr lang="en-US" altLang="ko-KR" sz="1800" dirty="0" smtClean="0"/>
          </a:p>
          <a:p>
            <a:endParaRPr lang="en-US" altLang="ko-KR" sz="1800" dirty="0" smtClean="0"/>
          </a:p>
          <a:p>
            <a:r>
              <a:rPr lang="en-US" altLang="ko-KR" sz="1800" dirty="0" smtClean="0"/>
              <a:t>2017</a:t>
            </a:r>
            <a:r>
              <a:rPr lang="ko-KR" altLang="ko-KR" sz="1800" dirty="0" smtClean="0"/>
              <a:t>년</a:t>
            </a:r>
            <a:r>
              <a:rPr lang="en-US" altLang="ko-KR" sz="1800" dirty="0" smtClean="0"/>
              <a:t> 12</a:t>
            </a:r>
            <a:r>
              <a:rPr lang="ko-KR" altLang="ko-KR" sz="1800" dirty="0" smtClean="0"/>
              <a:t>월</a:t>
            </a:r>
            <a:r>
              <a:rPr lang="en-US" altLang="ko-KR" sz="1800" dirty="0" smtClean="0"/>
              <a:t> 18</a:t>
            </a:r>
            <a:r>
              <a:rPr lang="ko-KR" altLang="ko-KR" sz="1800" dirty="0" smtClean="0"/>
              <a:t>일부터</a:t>
            </a:r>
            <a:r>
              <a:rPr lang="en-US" altLang="ko-KR" sz="1800" dirty="0" smtClean="0"/>
              <a:t> 2018</a:t>
            </a:r>
            <a:r>
              <a:rPr lang="ko-KR" altLang="ko-KR" sz="1800" dirty="0" smtClean="0"/>
              <a:t>년</a:t>
            </a:r>
            <a:r>
              <a:rPr lang="en-US" altLang="ko-KR" sz="1800" dirty="0" smtClean="0"/>
              <a:t> 2</a:t>
            </a:r>
            <a:r>
              <a:rPr lang="ko-KR" altLang="ko-KR" sz="1800" dirty="0" smtClean="0"/>
              <a:t>월</a:t>
            </a:r>
            <a:r>
              <a:rPr lang="en-US" altLang="ko-KR" sz="1800" dirty="0" smtClean="0"/>
              <a:t> 14</a:t>
            </a:r>
            <a:r>
              <a:rPr lang="ko-KR" altLang="ko-KR" sz="1800" dirty="0" smtClean="0"/>
              <a:t>일까지 약</a:t>
            </a:r>
            <a:r>
              <a:rPr lang="en-US" altLang="ko-KR" sz="1800" dirty="0" smtClean="0"/>
              <a:t> 2</a:t>
            </a:r>
            <a:r>
              <a:rPr lang="ko-KR" altLang="ko-KR" sz="1800" dirty="0" smtClean="0"/>
              <a:t>개월간 보건의료산업노동조합에서 실시한</a:t>
            </a:r>
            <a:r>
              <a:rPr lang="en-US" altLang="ko-KR" sz="1800" dirty="0" smtClean="0"/>
              <a:t> &lt;</a:t>
            </a:r>
            <a:r>
              <a:rPr lang="ko-KR" altLang="ko-KR" sz="1800" dirty="0" err="1" smtClean="0"/>
              <a:t>의료기관내</a:t>
            </a:r>
            <a:r>
              <a:rPr lang="ko-KR" altLang="ko-KR" sz="1800" dirty="0" smtClean="0"/>
              <a:t> </a:t>
            </a:r>
            <a:r>
              <a:rPr lang="ko-KR" altLang="ko-KR" sz="1800" dirty="0" err="1" smtClean="0"/>
              <a:t>갑질문화와</a:t>
            </a:r>
            <a:r>
              <a:rPr lang="ko-KR" altLang="ko-KR" sz="1800" dirty="0" smtClean="0"/>
              <a:t> 인권유린 실태조사</a:t>
            </a:r>
            <a:r>
              <a:rPr lang="en-US" altLang="ko-KR" sz="1800" dirty="0" smtClean="0"/>
              <a:t>&gt;</a:t>
            </a:r>
            <a:r>
              <a:rPr lang="ko-KR" altLang="ko-KR" sz="1800" dirty="0" smtClean="0"/>
              <a:t>를 분석 결과</a:t>
            </a:r>
            <a:r>
              <a:rPr lang="en-US" altLang="ko-KR" sz="1800" dirty="0" smtClean="0"/>
              <a:t> 6094</a:t>
            </a:r>
            <a:r>
              <a:rPr lang="ko-KR" altLang="ko-KR" sz="1800" dirty="0" smtClean="0"/>
              <a:t>명의 간호사 중</a:t>
            </a:r>
            <a:r>
              <a:rPr lang="en-US" altLang="ko-KR" sz="1800" dirty="0" smtClean="0"/>
              <a:t> </a:t>
            </a:r>
            <a:r>
              <a:rPr lang="en-US" altLang="ko-KR" sz="1800" dirty="0" smtClean="0">
                <a:solidFill>
                  <a:srgbClr val="FF0000"/>
                </a:solidFill>
              </a:rPr>
              <a:t>83.8%(5105</a:t>
            </a:r>
            <a:r>
              <a:rPr lang="ko-KR" altLang="ko-KR" sz="1800" dirty="0" smtClean="0">
                <a:solidFill>
                  <a:srgbClr val="FF0000"/>
                </a:solidFill>
              </a:rPr>
              <a:t>명</a:t>
            </a:r>
            <a:r>
              <a:rPr lang="en-US" altLang="ko-KR" sz="1800" dirty="0" smtClean="0">
                <a:solidFill>
                  <a:srgbClr val="FF0000"/>
                </a:solidFill>
              </a:rPr>
              <a:t>)</a:t>
            </a:r>
            <a:r>
              <a:rPr lang="ko-KR" altLang="ko-KR" sz="1800" dirty="0" smtClean="0">
                <a:solidFill>
                  <a:srgbClr val="FF0000"/>
                </a:solidFill>
              </a:rPr>
              <a:t>가</a:t>
            </a:r>
            <a:r>
              <a:rPr lang="en-US" altLang="ko-KR" sz="1800" dirty="0" smtClean="0">
                <a:solidFill>
                  <a:srgbClr val="FF0000"/>
                </a:solidFill>
              </a:rPr>
              <a:t> </a:t>
            </a:r>
            <a:r>
              <a:rPr lang="ko-KR" altLang="ko-KR" sz="1800" dirty="0" smtClean="0">
                <a:solidFill>
                  <a:srgbClr val="FF0000"/>
                </a:solidFill>
              </a:rPr>
              <a:t>직무스트레스를 경험</a:t>
            </a:r>
            <a:r>
              <a:rPr lang="ko-KR" altLang="ko-KR" sz="1800" dirty="0" smtClean="0"/>
              <a:t>했다고 응답함</a:t>
            </a:r>
            <a:r>
              <a:rPr lang="en-US" altLang="ko-KR" sz="1800" dirty="0" smtClean="0"/>
              <a:t>.</a:t>
            </a:r>
          </a:p>
          <a:p>
            <a:r>
              <a:rPr lang="ko-KR" altLang="ko-KR" sz="1800" dirty="0" smtClean="0"/>
              <a:t>욕설이나 모욕적 언사</a:t>
            </a:r>
            <a:r>
              <a:rPr lang="en-US" altLang="ko-KR" sz="1800" dirty="0" smtClean="0"/>
              <a:t>, </a:t>
            </a:r>
            <a:r>
              <a:rPr lang="ko-KR" altLang="ko-KR" sz="1800" dirty="0" smtClean="0"/>
              <a:t>반말</a:t>
            </a:r>
            <a:r>
              <a:rPr lang="en-US" altLang="ko-KR" sz="1800" dirty="0" smtClean="0"/>
              <a:t>, </a:t>
            </a:r>
            <a:r>
              <a:rPr lang="ko-KR" altLang="ko-KR" sz="1800" dirty="0" smtClean="0"/>
              <a:t>험담</a:t>
            </a:r>
            <a:r>
              <a:rPr lang="en-US" altLang="ko-KR" sz="1800" dirty="0" smtClean="0"/>
              <a:t>, </a:t>
            </a:r>
            <a:r>
              <a:rPr lang="ko-KR" altLang="ko-KR" sz="1800" dirty="0" smtClean="0"/>
              <a:t>무시</a:t>
            </a:r>
            <a:r>
              <a:rPr lang="en-US" altLang="ko-KR" sz="1800" dirty="0" smtClean="0"/>
              <a:t>, </a:t>
            </a:r>
            <a:r>
              <a:rPr lang="ko-KR" altLang="ko-KR" sz="1800" dirty="0" smtClean="0"/>
              <a:t>비하 등 폭언을 경험한 간호사는</a:t>
            </a:r>
            <a:r>
              <a:rPr lang="en-US" altLang="ko-KR" sz="1800" dirty="0" smtClean="0"/>
              <a:t> 65.5%(4000</a:t>
            </a:r>
            <a:r>
              <a:rPr lang="ko-KR" altLang="ko-KR" sz="1800" dirty="0" smtClean="0"/>
              <a:t>명</a:t>
            </a:r>
            <a:r>
              <a:rPr lang="en-US" altLang="ko-KR" sz="1800" dirty="0" smtClean="0"/>
              <a:t>)</a:t>
            </a:r>
            <a:r>
              <a:rPr lang="ko-KR" altLang="ko-KR" sz="1800" dirty="0" smtClean="0"/>
              <a:t>였고</a:t>
            </a:r>
            <a:r>
              <a:rPr lang="en-US" altLang="ko-KR" sz="1800" dirty="0" smtClean="0"/>
              <a:t>, </a:t>
            </a:r>
            <a:r>
              <a:rPr lang="ko-KR" altLang="ko-KR" sz="1800" dirty="0" smtClean="0"/>
              <a:t>폭행을 경험한 간호사는</a:t>
            </a:r>
            <a:r>
              <a:rPr lang="en-US" altLang="ko-KR" sz="1800" dirty="0" smtClean="0"/>
              <a:t> 10.5%(641</a:t>
            </a:r>
            <a:r>
              <a:rPr lang="ko-KR" altLang="ko-KR" sz="1800" dirty="0" smtClean="0"/>
              <a:t>명</a:t>
            </a:r>
            <a:r>
              <a:rPr lang="en-US" altLang="ko-KR" sz="1800" dirty="0" smtClean="0"/>
              <a:t>), </a:t>
            </a:r>
            <a:r>
              <a:rPr lang="ko-KR" altLang="ko-KR" sz="1800" dirty="0" smtClean="0"/>
              <a:t>성희롱과 성추행 등 성폭력을 경험한 간호사는</a:t>
            </a:r>
            <a:r>
              <a:rPr lang="en-US" altLang="ko-KR" sz="1800" dirty="0" smtClean="0"/>
              <a:t> 13.0%(794</a:t>
            </a:r>
            <a:r>
              <a:rPr lang="ko-KR" altLang="ko-KR" sz="1800" dirty="0" smtClean="0"/>
              <a:t>명</a:t>
            </a:r>
            <a:r>
              <a:rPr lang="en-US" altLang="ko-KR" sz="1800" dirty="0" smtClean="0"/>
              <a:t>)</a:t>
            </a:r>
            <a:r>
              <a:rPr lang="ko-KR" altLang="en-US" sz="1800" dirty="0" smtClean="0"/>
              <a:t>으로 응답함</a:t>
            </a:r>
            <a:r>
              <a:rPr lang="en-US" altLang="ko-KR" sz="1800" dirty="0" smtClean="0"/>
              <a:t>.</a:t>
            </a:r>
          </a:p>
          <a:p>
            <a:endParaRPr lang="en-US" altLang="ko-KR" sz="1800" dirty="0" smtClean="0"/>
          </a:p>
          <a:p>
            <a:r>
              <a:rPr lang="en-US" altLang="ko-KR" sz="1800" dirty="0" smtClean="0"/>
              <a:t>2016</a:t>
            </a:r>
            <a:r>
              <a:rPr lang="ko-KR" altLang="en-US" sz="1800" dirty="0" smtClean="0"/>
              <a:t>년 고려대학교 노동문제연구소에서 보건의료 노동자 실태조사를 살펴보면</a:t>
            </a:r>
            <a:r>
              <a:rPr lang="en-US" altLang="ko-KR" sz="1800" dirty="0" smtClean="0"/>
              <a:t>, </a:t>
            </a:r>
            <a:r>
              <a:rPr lang="ko-KR" altLang="ko-KR" sz="1800" dirty="0" smtClean="0"/>
              <a:t>전체 응답자 중에서 폭언은 </a:t>
            </a:r>
            <a:r>
              <a:rPr lang="en-US" altLang="ko-KR" sz="1800" dirty="0" smtClean="0"/>
              <a:t>41.0%, </a:t>
            </a:r>
            <a:r>
              <a:rPr lang="ko-KR" altLang="ko-KR" sz="1800" dirty="0" smtClean="0"/>
              <a:t>폭행은 </a:t>
            </a:r>
            <a:r>
              <a:rPr lang="en-US" altLang="ko-KR" sz="1800" dirty="0" smtClean="0"/>
              <a:t>5.5%, </a:t>
            </a:r>
            <a:r>
              <a:rPr lang="ko-KR" altLang="ko-KR" sz="1800" dirty="0" smtClean="0"/>
              <a:t>성폭력은 </a:t>
            </a:r>
            <a:r>
              <a:rPr lang="en-US" altLang="ko-KR" sz="1800" dirty="0" smtClean="0"/>
              <a:t>1.1%</a:t>
            </a:r>
            <a:r>
              <a:rPr lang="ko-KR" altLang="ko-KR" sz="1800" dirty="0" smtClean="0"/>
              <a:t>가 경험한 것으로 나타남</a:t>
            </a:r>
            <a:r>
              <a:rPr lang="en-US" altLang="ko-KR" sz="1800" dirty="0" smtClean="0"/>
              <a:t>. </a:t>
            </a:r>
            <a:r>
              <a:rPr lang="ko-KR" altLang="ko-KR" sz="1800" dirty="0" smtClean="0"/>
              <a:t>특히 환자나 보호자로부터 업무상 폭력을 경험하는 경우가 많았는데</a:t>
            </a:r>
            <a:r>
              <a:rPr lang="en-US" altLang="ko-KR" sz="1800" dirty="0" smtClean="0"/>
              <a:t>, </a:t>
            </a:r>
            <a:r>
              <a:rPr lang="ko-KR" altLang="ko-KR" sz="1800" dirty="0" smtClean="0"/>
              <a:t>이를 해소하기 위한 프로그램은 충분치 않았음</a:t>
            </a:r>
            <a:r>
              <a:rPr lang="en-US" altLang="ko-KR" sz="1800" dirty="0" smtClean="0"/>
              <a:t>.</a:t>
            </a:r>
            <a:endParaRPr lang="ko-KR" altLang="en-US" sz="1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205736"/>
            <a:ext cx="7886700" cy="649942"/>
          </a:xfrm>
        </p:spPr>
        <p:txBody>
          <a:bodyPr>
            <a:normAutofit/>
          </a:bodyPr>
          <a:lstStyle/>
          <a:p>
            <a:r>
              <a:rPr lang="en-US" altLang="ko-KR" sz="2000" b="1" dirty="0" smtClean="0"/>
              <a:t>3. </a:t>
            </a:r>
            <a:r>
              <a:rPr lang="ko-KR" altLang="en-US" sz="2000" b="1" dirty="0" smtClean="0"/>
              <a:t>개인적 특성</a:t>
            </a:r>
            <a:endParaRPr lang="ko-KR" altLang="en-US" sz="2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956345"/>
            <a:ext cx="7886700" cy="5637402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z="1800" dirty="0" smtClean="0"/>
              <a:t>개인의 업무역량 차이 </a:t>
            </a:r>
            <a:r>
              <a:rPr lang="en-US" altLang="ko-KR" sz="1800" dirty="0" smtClean="0"/>
              <a:t>: </a:t>
            </a:r>
          </a:p>
          <a:p>
            <a:pPr>
              <a:buNone/>
            </a:pPr>
            <a:endParaRPr lang="en-US" altLang="ko-KR" sz="1800" dirty="0" smtClean="0"/>
          </a:p>
          <a:p>
            <a:r>
              <a:rPr lang="ko-KR" altLang="ko-KR" sz="1800" dirty="0" smtClean="0"/>
              <a:t>간호사의 태움 체험에 관한 질적 </a:t>
            </a:r>
            <a:r>
              <a:rPr lang="ko-KR" altLang="ko-KR" sz="1800" u="sng" dirty="0" smtClean="0"/>
              <a:t>연구에서 </a:t>
            </a:r>
            <a:r>
              <a:rPr lang="en-US" altLang="ko-KR" sz="1800" u="sng" dirty="0" smtClean="0"/>
              <a:t>‘</a:t>
            </a:r>
            <a:r>
              <a:rPr lang="ko-KR" altLang="ko-KR" sz="1800" u="sng" dirty="0" smtClean="0"/>
              <a:t>태움</a:t>
            </a:r>
            <a:r>
              <a:rPr lang="en-US" altLang="ko-KR" sz="1800" u="sng" dirty="0" smtClean="0"/>
              <a:t>’</a:t>
            </a:r>
            <a:r>
              <a:rPr lang="ko-KR" altLang="ko-KR" sz="1800" u="sng" dirty="0" smtClean="0"/>
              <a:t>을 체험하는 간호사들은 동료간호사들과 업무 역량에서 차이를 보였으며 그로 인해 근무 시간이 길었다고 </a:t>
            </a:r>
            <a:r>
              <a:rPr lang="ko-KR" altLang="ko-KR" sz="1800" dirty="0" smtClean="0"/>
              <a:t>하였음</a:t>
            </a:r>
            <a:r>
              <a:rPr lang="en-US" altLang="ko-KR" sz="1800" dirty="0" smtClean="0"/>
              <a:t>(</a:t>
            </a:r>
            <a:r>
              <a:rPr lang="ko-KR" altLang="ko-KR" sz="1800" dirty="0" smtClean="0"/>
              <a:t>정선화</a:t>
            </a:r>
            <a:r>
              <a:rPr lang="en-US" altLang="ko-KR" sz="1800" dirty="0" smtClean="0"/>
              <a:t> &amp; </a:t>
            </a:r>
            <a:r>
              <a:rPr lang="ko-KR" altLang="ko-KR" sz="1800" dirty="0" smtClean="0"/>
              <a:t>이인숙</a:t>
            </a:r>
            <a:r>
              <a:rPr lang="en-US" altLang="ko-KR" sz="1800" dirty="0" smtClean="0"/>
              <a:t>, 2016). </a:t>
            </a:r>
          </a:p>
          <a:p>
            <a:r>
              <a:rPr lang="ko-KR" altLang="ko-KR" sz="1800" dirty="0" smtClean="0"/>
              <a:t>강지연</a:t>
            </a:r>
            <a:r>
              <a:rPr lang="en-US" altLang="ko-KR" sz="1800" dirty="0" smtClean="0"/>
              <a:t>, </a:t>
            </a:r>
            <a:r>
              <a:rPr lang="ko-KR" altLang="ko-KR" sz="1800" dirty="0" smtClean="0"/>
              <a:t>윤선영</a:t>
            </a:r>
            <a:r>
              <a:rPr lang="en-US" altLang="ko-KR" sz="1800" dirty="0" smtClean="0"/>
              <a:t>(2016)</a:t>
            </a:r>
            <a:r>
              <a:rPr lang="ko-KR" altLang="ko-KR" sz="1800" dirty="0" smtClean="0"/>
              <a:t>의 간호사의 직장 내 괴롭힘 경험에 관한 근거이론 </a:t>
            </a:r>
            <a:r>
              <a:rPr lang="ko-KR" altLang="ko-KR" sz="1800" u="sng" dirty="0" smtClean="0"/>
              <a:t>연구에서 </a:t>
            </a:r>
            <a:r>
              <a:rPr lang="en-US" altLang="ko-KR" sz="1800" u="sng" dirty="0" smtClean="0"/>
              <a:t>‘</a:t>
            </a:r>
            <a:r>
              <a:rPr lang="ko-KR" altLang="ko-KR" sz="1800" u="sng" dirty="0" smtClean="0"/>
              <a:t>기대에 못 미치는 업무 능력</a:t>
            </a:r>
            <a:r>
              <a:rPr lang="en-US" altLang="ko-KR" sz="1800" u="sng" dirty="0" smtClean="0"/>
              <a:t>’</a:t>
            </a:r>
            <a:r>
              <a:rPr lang="ko-KR" altLang="ko-KR" sz="1800" u="sng" dirty="0" smtClean="0"/>
              <a:t>을 직장 내 괴롭힘 경험의 직접적인 원인이 되는 주요 인과적 조건으로 도출됨</a:t>
            </a:r>
            <a:r>
              <a:rPr lang="en-US" altLang="ko-KR" sz="1800" u="sng" dirty="0" smtClean="0"/>
              <a:t>. </a:t>
            </a:r>
          </a:p>
          <a:p>
            <a:r>
              <a:rPr lang="ko-KR" altLang="ko-KR" sz="1800" dirty="0" smtClean="0">
                <a:solidFill>
                  <a:srgbClr val="FF0000"/>
                </a:solidFill>
              </a:rPr>
              <a:t>이는 늘 위급한 업무가 기다리고 있는 현실에서 신규 간호사가 충분한 시간을 가지고 업무를 익힐 수 있도록 기다리는 것이 어렵기 때문에</a:t>
            </a:r>
            <a:r>
              <a:rPr lang="en-US" altLang="ko-KR" sz="1800" dirty="0" smtClean="0">
                <a:solidFill>
                  <a:srgbClr val="FF0000"/>
                </a:solidFill>
              </a:rPr>
              <a:t>, </a:t>
            </a:r>
            <a:r>
              <a:rPr lang="ko-KR" altLang="ko-KR" sz="1800" dirty="0" smtClean="0">
                <a:solidFill>
                  <a:srgbClr val="FF0000"/>
                </a:solidFill>
              </a:rPr>
              <a:t>간호업무의 특성이라는 맥락적 상황에서 미숙함은 괴롭힘을 유발하는 촉매역할을 하는 것으로 보인다고 함</a:t>
            </a:r>
            <a:r>
              <a:rPr lang="en-US" altLang="ko-KR" sz="1800" dirty="0" smtClean="0">
                <a:solidFill>
                  <a:srgbClr val="FF0000"/>
                </a:solidFill>
              </a:rPr>
              <a:t>.</a:t>
            </a:r>
          </a:p>
          <a:p>
            <a:endParaRPr lang="en-US" altLang="ko-KR" sz="1800" dirty="0" smtClean="0"/>
          </a:p>
          <a:p>
            <a:r>
              <a:rPr lang="ko-KR" altLang="en-US" sz="1800" dirty="0" smtClean="0"/>
              <a:t>낮은 </a:t>
            </a:r>
            <a:r>
              <a:rPr lang="ko-KR" altLang="en-US" sz="1800" dirty="0" err="1" smtClean="0"/>
              <a:t>자아존종감</a:t>
            </a:r>
            <a:r>
              <a:rPr lang="en-US" altLang="ko-KR" sz="1800" dirty="0" smtClean="0"/>
              <a:t>:</a:t>
            </a:r>
          </a:p>
          <a:p>
            <a:endParaRPr lang="en-US" altLang="ko-KR" sz="1800" dirty="0" smtClean="0"/>
          </a:p>
          <a:p>
            <a:r>
              <a:rPr lang="ko-KR" altLang="ko-KR" sz="1800" dirty="0" smtClean="0"/>
              <a:t>병원 간호사 간 약자 괴롭힘 경험의 영향요인 연구에서 간호사들은 </a:t>
            </a:r>
            <a:r>
              <a:rPr lang="ko-KR" altLang="ko-KR" sz="1800" dirty="0" err="1" smtClean="0"/>
              <a:t>자아존중감이</a:t>
            </a:r>
            <a:r>
              <a:rPr lang="ko-KR" altLang="ko-KR" sz="1800" dirty="0" smtClean="0"/>
              <a:t> 낮을수록 간호사 간 약자 괴롭힘을 더 많이 경험하는 것으로 나타남</a:t>
            </a:r>
            <a:r>
              <a:rPr lang="en-US" altLang="ko-KR" sz="1800" dirty="0" smtClean="0"/>
              <a:t>(</a:t>
            </a:r>
            <a:r>
              <a:rPr lang="ko-KR" altLang="ko-KR" sz="1800" dirty="0" smtClean="0"/>
              <a:t>윤선영</a:t>
            </a:r>
            <a:r>
              <a:rPr lang="en-US" altLang="ko-KR" sz="1800" dirty="0" smtClean="0"/>
              <a:t> &amp; </a:t>
            </a:r>
            <a:r>
              <a:rPr lang="ko-KR" altLang="ko-KR" sz="1800" dirty="0" smtClean="0"/>
              <a:t>강지연</a:t>
            </a:r>
            <a:r>
              <a:rPr lang="en-US" altLang="ko-KR" sz="1800" dirty="0" smtClean="0"/>
              <a:t>, 2014). </a:t>
            </a:r>
          </a:p>
          <a:p>
            <a:r>
              <a:rPr lang="ko-KR" altLang="ko-KR" sz="1800" dirty="0" err="1" smtClean="0"/>
              <a:t>자아존중감이</a:t>
            </a:r>
            <a:r>
              <a:rPr lang="ko-KR" altLang="ko-KR" sz="1800" dirty="0" smtClean="0"/>
              <a:t> 낮은 사람은 부정적인 상황에 대해 자신이 올바르게 대처할 수 없다고 인식 하기 때문에</a:t>
            </a:r>
            <a:r>
              <a:rPr lang="en-US" altLang="ko-KR" sz="1800" dirty="0" smtClean="0"/>
              <a:t>, </a:t>
            </a:r>
            <a:r>
              <a:rPr lang="ko-KR" altLang="ko-KR" sz="1800" dirty="0" err="1" smtClean="0"/>
              <a:t>자아존중감이</a:t>
            </a:r>
            <a:r>
              <a:rPr lang="ko-KR" altLang="ko-KR" sz="1800" dirty="0" smtClean="0"/>
              <a:t> 높은 사람들에 비해 약자 괴롭힘 의 피해자가 될 가능성이 더 높아지게 됨</a:t>
            </a:r>
            <a:r>
              <a:rPr lang="en-US" altLang="ko-KR" sz="1800" dirty="0" smtClean="0"/>
              <a:t>(</a:t>
            </a:r>
            <a:r>
              <a:rPr lang="en-US" altLang="ko-KR" sz="1800" dirty="0" err="1" smtClean="0"/>
              <a:t>Losa</a:t>
            </a:r>
            <a:r>
              <a:rPr lang="en-US" altLang="ko-KR" sz="1800" dirty="0" smtClean="0"/>
              <a:t> Iglesias &amp; </a:t>
            </a:r>
            <a:r>
              <a:rPr lang="en-US" altLang="ko-KR" sz="1800" dirty="0" err="1" smtClean="0"/>
              <a:t>Becerro</a:t>
            </a:r>
            <a:r>
              <a:rPr lang="en-US" altLang="ko-KR" sz="1800" dirty="0" smtClean="0"/>
              <a:t> de </a:t>
            </a:r>
            <a:r>
              <a:rPr lang="en-US" altLang="ko-KR" sz="1800" dirty="0" err="1" smtClean="0"/>
              <a:t>Bengoa</a:t>
            </a:r>
            <a:r>
              <a:rPr lang="en-US" altLang="ko-KR" sz="1800" dirty="0" smtClean="0"/>
              <a:t> Vallejo, 2012).</a:t>
            </a:r>
            <a:endParaRPr lang="ko-KR" altLang="ko-KR" sz="1800" dirty="0" smtClean="0"/>
          </a:p>
          <a:p>
            <a:endParaRPr lang="ko-KR" altLang="en-US" sz="1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872" y="339960"/>
            <a:ext cx="7886700" cy="582830"/>
          </a:xfrm>
        </p:spPr>
        <p:txBody>
          <a:bodyPr>
            <a:normAutofit/>
          </a:bodyPr>
          <a:lstStyle/>
          <a:p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대인관계 </a:t>
            </a:r>
            <a:r>
              <a:rPr lang="ko-KR" altLang="en-US" sz="2000" b="1" dirty="0" smtClean="0"/>
              <a:t>및</a:t>
            </a:r>
            <a:r>
              <a:rPr lang="en-US" altLang="ko-KR" sz="2000" b="1" dirty="0" smtClean="0"/>
              <a:t> </a:t>
            </a:r>
            <a:r>
              <a:rPr lang="ko-KR" altLang="en-US" sz="2000" b="1" dirty="0" err="1" smtClean="0"/>
              <a:t>수동적태도</a:t>
            </a:r>
            <a:endParaRPr lang="ko-KR" altLang="en-US" sz="2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29985" y="1602298"/>
            <a:ext cx="4094352" cy="4571999"/>
          </a:xfrm>
        </p:spPr>
        <p:txBody>
          <a:bodyPr>
            <a:normAutofit/>
          </a:bodyPr>
          <a:lstStyle/>
          <a:p>
            <a:r>
              <a:rPr lang="ko-KR" altLang="en-US" sz="2000" dirty="0" smtClean="0"/>
              <a:t>태움에 대한 수동적 수용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r>
              <a:rPr lang="ko-KR" altLang="en-US" sz="2000" dirty="0" err="1" smtClean="0"/>
              <a:t>방관적태도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r>
              <a:rPr lang="ko-KR" altLang="en-US" sz="2000" dirty="0" smtClean="0"/>
              <a:t>업무지향 </a:t>
            </a:r>
            <a:r>
              <a:rPr lang="ko-KR" altLang="en-US" sz="2000" dirty="0" smtClean="0"/>
              <a:t>문화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r>
              <a:rPr lang="ko-KR" altLang="en-US" sz="2000" dirty="0" smtClean="0"/>
              <a:t>위계질서 속의 경직된 </a:t>
            </a:r>
            <a:r>
              <a:rPr lang="ko-KR" altLang="en-US" sz="2000" dirty="0" smtClean="0"/>
              <a:t>문화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r>
              <a:rPr lang="ko-KR" altLang="en-US" sz="2000" dirty="0" smtClean="0"/>
              <a:t>괴롭힘이 학습되는 것 </a:t>
            </a:r>
            <a:endParaRPr lang="ko-KR" altLang="en-US" sz="2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933450" y="2272938"/>
            <a:ext cx="6947807" cy="313508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z="2000" dirty="0" smtClean="0"/>
              <a:t> </a:t>
            </a:r>
            <a:r>
              <a:rPr lang="ko-KR" altLang="en-US" sz="2000" dirty="0" smtClean="0"/>
              <a:t>인간적 친밀감 향상을 위한 비공식적 활동 지원</a:t>
            </a:r>
            <a:endParaRPr lang="en-US" altLang="ko-KR" sz="20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000" dirty="0" smtClean="0"/>
              <a:t> </a:t>
            </a:r>
            <a:r>
              <a:rPr lang="ko-KR" altLang="en-US" sz="2000" dirty="0" err="1" smtClean="0"/>
              <a:t>자아존중감</a:t>
            </a:r>
            <a:r>
              <a:rPr lang="ko-KR" altLang="en-US" sz="2000" dirty="0" smtClean="0"/>
              <a:t> 향상을 위한 교육프로그램 지원</a:t>
            </a:r>
            <a:endParaRPr lang="en-US" altLang="ko-KR" sz="2000" dirty="0" smtClean="0"/>
          </a:p>
          <a:p>
            <a:pPr>
              <a:buFont typeface="Wingdings" pitchFamily="2" charset="2"/>
              <a:buChar char="u"/>
            </a:pP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태움관련</a:t>
            </a:r>
            <a:r>
              <a:rPr lang="ko-KR" altLang="en-US" sz="2000" dirty="0" smtClean="0"/>
              <a:t> 조직문화에 대한 인식개선</a:t>
            </a:r>
            <a:endParaRPr lang="en-US" altLang="ko-KR" sz="2000" dirty="0" smtClean="0"/>
          </a:p>
          <a:p>
            <a:pPr>
              <a:buFont typeface="Wingdings" pitchFamily="2" charset="2"/>
              <a:buChar char="u"/>
            </a:pPr>
            <a:r>
              <a:rPr lang="ko-KR" altLang="en-US" sz="2000" dirty="0" smtClean="0"/>
              <a:t> 인권침해 방지를 위한 상담센터 지원</a:t>
            </a:r>
            <a:endParaRPr lang="en-US" altLang="ko-KR" sz="20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000" dirty="0" smtClean="0"/>
              <a:t> </a:t>
            </a:r>
            <a:r>
              <a:rPr lang="ko-KR" altLang="en-US" sz="2000" dirty="0" smtClean="0"/>
              <a:t>경력간호사의 역량개발 교육프로그램 지원</a:t>
            </a:r>
            <a:endParaRPr lang="en-US" altLang="ko-KR" sz="20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000" dirty="0" smtClean="0"/>
              <a:t> </a:t>
            </a:r>
            <a:r>
              <a:rPr lang="ko-KR" altLang="en-US" sz="2000" dirty="0" smtClean="0"/>
              <a:t>신규간호사의 체계적인 교육관리 개선 및 지원</a:t>
            </a:r>
            <a:endParaRPr lang="en-US" altLang="ko-KR" sz="20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000" dirty="0" smtClean="0"/>
              <a:t> </a:t>
            </a:r>
            <a:r>
              <a:rPr lang="ko-KR" altLang="en-US" sz="2000" dirty="0" smtClean="0"/>
              <a:t>간호사의 위기관리 및 </a:t>
            </a:r>
            <a:r>
              <a:rPr lang="ko-KR" altLang="en-US" sz="2000" dirty="0" err="1" smtClean="0"/>
              <a:t>감정코칭</a:t>
            </a:r>
            <a:r>
              <a:rPr lang="ko-KR" altLang="en-US" sz="2000" dirty="0" smtClean="0"/>
              <a:t> 교육프로그램 지원</a:t>
            </a:r>
            <a:endParaRPr lang="en-US" altLang="ko-KR" sz="200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25</a:t>
            </a:fld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97914"/>
          </a:xfrm>
        </p:spPr>
        <p:txBody>
          <a:bodyPr>
            <a:normAutofit fontScale="90000"/>
          </a:bodyPr>
          <a:lstStyle/>
          <a:p>
            <a:r>
              <a:rPr lang="ko-KR" altLang="en-US" sz="2800" b="1" dirty="0" smtClean="0">
                <a:solidFill>
                  <a:srgbClr val="FF0000"/>
                </a:solidFill>
              </a:rPr>
              <a:t>향후</a:t>
            </a:r>
            <a:r>
              <a:rPr lang="ko-KR" altLang="en-US" sz="2800" b="1" dirty="0" smtClean="0"/>
              <a:t> 간호사의 위기관리 및 </a:t>
            </a:r>
            <a:r>
              <a:rPr lang="en-US" altLang="ko-KR" sz="2800" b="1" dirty="0" smtClean="0"/>
              <a:t/>
            </a:r>
            <a:br>
              <a:rPr lang="en-US" altLang="ko-KR" sz="2800" b="1" dirty="0" smtClean="0"/>
            </a:br>
            <a:r>
              <a:rPr lang="en-US" altLang="ko-KR" sz="2800" b="1" dirty="0" smtClean="0"/>
              <a:t>                       </a:t>
            </a:r>
            <a:r>
              <a:rPr lang="ko-KR" altLang="en-US" sz="2800" b="1" dirty="0" err="1" smtClean="0"/>
              <a:t>감정코칭</a:t>
            </a:r>
            <a:r>
              <a:rPr lang="ko-KR" altLang="en-US" sz="2800" b="1" dirty="0" smtClean="0"/>
              <a:t> 교육프로그램이 필요함</a:t>
            </a:r>
            <a:r>
              <a:rPr lang="en-US" altLang="ko-KR" sz="2800" b="1" dirty="0" smtClean="0"/>
              <a:t>…</a:t>
            </a:r>
            <a:endParaRPr lang="ko-KR" altLang="en-US" sz="28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060" y="755009"/>
            <a:ext cx="8347045" cy="796954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ko-KR" altLang="en-US" sz="1800" b="1" dirty="0" smtClean="0"/>
              <a:t>의료기관 평가인증의 </a:t>
            </a:r>
            <a:r>
              <a:rPr lang="ko-KR" altLang="en-US" sz="1800" b="1" dirty="0" err="1" smtClean="0"/>
              <a:t>부정적측면</a:t>
            </a:r>
            <a:endParaRPr lang="en-US" altLang="ko-KR" sz="1800" b="1" dirty="0" smtClean="0"/>
          </a:p>
          <a:p>
            <a:pPr marL="342900" indent="-342900">
              <a:buAutoNum type="arabicParenR"/>
            </a:pPr>
            <a:r>
              <a:rPr lang="ko-KR" altLang="en-US" sz="1800" dirty="0" smtClean="0"/>
              <a:t>업무과중</a:t>
            </a:r>
            <a:endParaRPr lang="en-US" altLang="ko-KR" sz="1800" dirty="0" smtClean="0"/>
          </a:p>
          <a:p>
            <a:pPr marL="342900" indent="-342900">
              <a:buNone/>
            </a:pPr>
            <a:endParaRPr lang="ko-KR" altLang="en-US" sz="1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26</a:t>
            </a:fld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637039" y="121846"/>
            <a:ext cx="7886700" cy="498940"/>
          </a:xfrm>
        </p:spPr>
        <p:txBody>
          <a:bodyPr>
            <a:normAutofit/>
          </a:bodyPr>
          <a:lstStyle/>
          <a:p>
            <a:r>
              <a:rPr lang="ko-KR" altLang="en-US" sz="2800" b="1" dirty="0" smtClean="0"/>
              <a:t>간호조직 내 </a:t>
            </a:r>
            <a:r>
              <a:rPr lang="ko-KR" altLang="en-US" sz="2800" b="1" dirty="0" err="1" smtClean="0"/>
              <a:t>태움현상</a:t>
            </a:r>
            <a:r>
              <a:rPr lang="ko-KR" altLang="en-US" sz="2800" b="1" dirty="0" smtClean="0"/>
              <a:t> 요인</a:t>
            </a:r>
            <a:r>
              <a:rPr lang="en-US" altLang="ko-KR" sz="2800" b="1" dirty="0" smtClean="0"/>
              <a:t>: </a:t>
            </a:r>
            <a:r>
              <a:rPr lang="ko-KR" altLang="en-US" sz="2800" b="1" dirty="0" err="1" smtClean="0"/>
              <a:t>병원구조적요소</a:t>
            </a:r>
            <a:endParaRPr lang="ko-KR" altLang="en-US" sz="2800" b="1" dirty="0"/>
          </a:p>
        </p:txBody>
      </p:sp>
      <p:pic>
        <p:nvPicPr>
          <p:cNvPr id="6" name="그림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505" y="1500406"/>
            <a:ext cx="7758375" cy="20955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20118" y="3749879"/>
            <a:ext cx="83295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그림</a:t>
            </a:r>
            <a:r>
              <a:rPr lang="en-US" altLang="ko-KR" sz="1200" dirty="0" smtClean="0"/>
              <a:t>13. </a:t>
            </a:r>
            <a:r>
              <a:rPr lang="ko-KR" altLang="en-US" sz="1200" dirty="0" smtClean="0"/>
              <a:t>평가인증 준비 소요시간 및 시간외 근로시간</a:t>
            </a:r>
            <a:r>
              <a:rPr lang="en-US" altLang="ko-KR" sz="1200" dirty="0" smtClean="0"/>
              <a:t>,  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전국보건의료산업노동조합</a:t>
            </a:r>
            <a:r>
              <a:rPr lang="en-US" altLang="ko-KR" sz="1200" dirty="0" smtClean="0"/>
              <a:t>, 2015</a:t>
            </a:r>
            <a:r>
              <a:rPr lang="ko-KR" altLang="en-US" sz="1200" dirty="0" smtClean="0"/>
              <a:t>년 보건의료노동자 실태조사</a:t>
            </a:r>
            <a:r>
              <a:rPr lang="en-US" altLang="ko-KR" sz="1200" dirty="0" smtClean="0"/>
              <a:t>]</a:t>
            </a:r>
            <a:endParaRPr lang="ko-KR" altLang="en-US" sz="1200" dirty="0"/>
          </a:p>
        </p:txBody>
      </p:sp>
      <p:pic>
        <p:nvPicPr>
          <p:cNvPr id="8" name="그림 7"/>
          <p:cNvPicPr/>
          <p:nvPr/>
        </p:nvPicPr>
        <p:blipFill rotWithShape="1">
          <a:blip r:embed="rId3" cstate="print"/>
          <a:srcRect t="12150"/>
          <a:stretch/>
        </p:blipFill>
        <p:spPr bwMode="auto">
          <a:xfrm>
            <a:off x="587919" y="4979172"/>
            <a:ext cx="7893351" cy="16478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9784" y="4605556"/>
            <a:ext cx="8446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표</a:t>
            </a:r>
            <a:r>
              <a:rPr lang="en-US" altLang="ko-KR" sz="1200" dirty="0" smtClean="0"/>
              <a:t>5. </a:t>
            </a:r>
            <a:r>
              <a:rPr lang="ko-KR" altLang="en-US" sz="1200" dirty="0" smtClean="0"/>
              <a:t>차 의료기관 평가인증 의료연대본부 조합원 설문조사 결과 </a:t>
            </a:r>
            <a:r>
              <a:rPr lang="en-US" altLang="ko-KR" sz="1200" dirty="0" smtClean="0"/>
              <a:t>, 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이정현</a:t>
            </a:r>
            <a:r>
              <a:rPr lang="en-US" altLang="ko-KR" sz="1200" dirty="0" smtClean="0"/>
              <a:t>(2015), </a:t>
            </a:r>
            <a:r>
              <a:rPr lang="ko-KR" altLang="en-US" sz="1200" dirty="0" smtClean="0"/>
              <a:t>의료기관 </a:t>
            </a:r>
            <a:r>
              <a:rPr lang="ko-KR" altLang="en-US" sz="1200" dirty="0" err="1" smtClean="0"/>
              <a:t>평가인증제</a:t>
            </a:r>
            <a:r>
              <a:rPr lang="ko-KR" altLang="en-US" sz="1200" dirty="0" smtClean="0"/>
              <a:t> 무엇이 문제인가</a:t>
            </a:r>
            <a:r>
              <a:rPr lang="en-US" altLang="ko-KR" sz="1200" dirty="0" smtClean="0"/>
              <a:t>?</a:t>
            </a:r>
            <a:endParaRPr lang="ko-KR" altLang="en-US" sz="1200" dirty="0"/>
          </a:p>
        </p:txBody>
      </p:sp>
      <p:sp>
        <p:nvSpPr>
          <p:cNvPr id="10" name="내용 개체 틀 2"/>
          <p:cNvSpPr txBox="1">
            <a:spLocks/>
          </p:cNvSpPr>
          <p:nvPr/>
        </p:nvSpPr>
        <p:spPr>
          <a:xfrm>
            <a:off x="429237" y="4219662"/>
            <a:ext cx="8347045" cy="454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2)</a:t>
            </a:r>
            <a:r>
              <a:rPr kumimoji="0" lang="en-US" altLang="ko-KR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ko-KR" alt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환자간호에 지장 초래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09600" y="5643154"/>
            <a:ext cx="7968343" cy="98406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060" y="276837"/>
            <a:ext cx="8397379" cy="40267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b="1" dirty="0" smtClean="0"/>
              <a:t>3) </a:t>
            </a:r>
            <a:r>
              <a:rPr lang="ko-KR" altLang="en-US" sz="1800" b="1" dirty="0" smtClean="0"/>
              <a:t>의료기관 평가인증제로 인한 간호사의 부담 증가 </a:t>
            </a:r>
            <a:endParaRPr lang="ko-KR" altLang="en-US" sz="1800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27</a:t>
            </a:fld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58598" y="1090758"/>
          <a:ext cx="8131728" cy="1820225"/>
        </p:xfrm>
        <a:graphic>
          <a:graphicData uri="http://schemas.openxmlformats.org/drawingml/2006/table">
            <a:tbl>
              <a:tblPr/>
              <a:tblGrid>
                <a:gridCol w="1850782"/>
                <a:gridCol w="1242528"/>
                <a:gridCol w="1239275"/>
                <a:gridCol w="1240902"/>
                <a:gridCol w="1318966"/>
                <a:gridCol w="1239275"/>
              </a:tblGrid>
              <a:tr h="151973">
                <a:tc rowSpan="2"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(</a:t>
                      </a:r>
                      <a:r>
                        <a:rPr lang="ko-KR" sz="900" b="1" kern="100">
                          <a:latin typeface="Noto Sans CJK JP Regular"/>
                          <a:ea typeface="맑은 고딕"/>
                          <a:cs typeface="맑은 고딕"/>
                        </a:rPr>
                        <a:t>단위</a:t>
                      </a:r>
                      <a:r>
                        <a:rPr lang="ko-KR" sz="9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: %)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Noto Sans CJK JP Regular"/>
                          <a:ea typeface="맑은 고딕"/>
                          <a:cs typeface="맑은 고딕"/>
                        </a:rPr>
                        <a:t>전혀</a:t>
                      </a:r>
                      <a:r>
                        <a:rPr lang="ko-KR" sz="9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 </a:t>
                      </a:r>
                      <a:r>
                        <a:rPr lang="ko-KR" sz="900" b="1" kern="100">
                          <a:latin typeface="Noto Sans CJK JP Regular"/>
                          <a:ea typeface="맑은 고딕"/>
                          <a:cs typeface="맑은 고딕"/>
                        </a:rPr>
                        <a:t>없다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Noto Sans CJK JP Regular"/>
                          <a:ea typeface="맑은 고딕"/>
                          <a:cs typeface="맑은 고딕"/>
                        </a:rPr>
                        <a:t>약간</a:t>
                      </a:r>
                      <a:r>
                        <a:rPr lang="ko-KR" sz="9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 </a:t>
                      </a:r>
                      <a:r>
                        <a:rPr lang="ko-KR" sz="900" b="1" kern="100">
                          <a:latin typeface="Noto Sans CJK JP Regular"/>
                          <a:ea typeface="맑은 고딕"/>
                          <a:cs typeface="맑은 고딕"/>
                        </a:rPr>
                        <a:t>있다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Noto Sans CJK JP Regular"/>
                          <a:ea typeface="맑은 고딕"/>
                          <a:cs typeface="맑은 고딕"/>
                        </a:rPr>
                        <a:t>매우</a:t>
                      </a:r>
                      <a:r>
                        <a:rPr lang="ko-KR" sz="9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 </a:t>
                      </a:r>
                      <a:r>
                        <a:rPr lang="ko-KR" sz="900" b="1" kern="100">
                          <a:latin typeface="Noto Sans CJK JP Regular"/>
                          <a:ea typeface="맑은 고딕"/>
                          <a:cs typeface="맑은 고딕"/>
                        </a:rPr>
                        <a:t>많다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R="508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Noto Sans CJK JP Regular"/>
                          <a:ea typeface="맑은 고딕"/>
                          <a:cs typeface="맑은 고딕"/>
                        </a:rPr>
                        <a:t>계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21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Noto Sans CJK JP Regular"/>
                          <a:ea typeface="맑은 고딕"/>
                          <a:cs typeface="맑은 고딕"/>
                        </a:rPr>
                        <a:t>사례수</a:t>
                      </a:r>
                      <a:r>
                        <a:rPr lang="ko-KR" sz="9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(</a:t>
                      </a:r>
                      <a:r>
                        <a:rPr lang="ko-KR" sz="900" b="1" kern="100">
                          <a:latin typeface="Noto Sans CJK JP Regular"/>
                          <a:ea typeface="맑은 고딕"/>
                          <a:cs typeface="맑은 고딕"/>
                        </a:rPr>
                        <a:t>명</a:t>
                      </a:r>
                      <a:r>
                        <a:rPr lang="ko-KR" sz="9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)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%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572">
                <a:tc>
                  <a:txBody>
                    <a:bodyPr/>
                    <a:lstStyle/>
                    <a:p>
                      <a:pPr marL="1968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맑은 고딕"/>
                        </a:rPr>
                        <a:t>간호사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13.8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47.2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39.1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667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16,256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492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59572"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맑은 고딕"/>
                        </a:rPr>
                        <a:t>간호조무사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29.4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48.1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22.5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1,639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492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572"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맑은 고딕"/>
                        </a:rPr>
                        <a:t>방사선사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55.5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37.4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7.1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67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1,504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492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572"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맑은 고딕"/>
                        </a:rPr>
                        <a:t>임상병리사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50.7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43.1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6.3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67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1,437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492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572"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맑은 고딕"/>
                        </a:rPr>
                        <a:t>물리치료사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61.6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32.3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6.1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67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524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572"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맑은 고딕"/>
                        </a:rPr>
                        <a:t>사무행정</a:t>
                      </a:r>
                      <a:r>
                        <a:rPr lang="ko-KR" sz="900" kern="100">
                          <a:latin typeface="Noto Sans CJK JP Regular"/>
                          <a:ea typeface="MS Gothic"/>
                          <a:cs typeface="MS Gothic"/>
                        </a:rPr>
                        <a:t>・</a:t>
                      </a:r>
                      <a:r>
                        <a:rPr lang="ko-KR" sz="900" kern="100">
                          <a:latin typeface="Noto Sans CJK JP Regular"/>
                          <a:ea typeface="맑은 고딕"/>
                          <a:cs typeface="맑은 고딕"/>
                        </a:rPr>
                        <a:t>원무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55.4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35.8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8.8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1,093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492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572">
                <a:tc>
                  <a:txBody>
                    <a:bodyPr/>
                    <a:lstStyle/>
                    <a:p>
                      <a:pPr marL="1968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맑은 고딕"/>
                        </a:rPr>
                        <a:t>보조원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35.6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49.1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15.3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576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492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572"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맑은 고딕"/>
                        </a:rPr>
                        <a:t>시설관리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62.0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32.6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5.4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405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492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572">
                <a:tc>
                  <a:txBody>
                    <a:bodyPr/>
                    <a:lstStyle/>
                    <a:p>
                      <a:pPr marL="1778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맑은 고딕"/>
                        </a:rPr>
                        <a:t>기타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42.3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41.0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16.7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4,291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492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900" kern="100" dirty="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 dirty="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8172" y="763399"/>
            <a:ext cx="5226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표</a:t>
            </a:r>
            <a:r>
              <a:rPr lang="en-US" altLang="ko-KR" sz="1200" dirty="0" smtClean="0"/>
              <a:t>6. </a:t>
            </a:r>
            <a:r>
              <a:rPr lang="ko-KR" altLang="en-US" sz="1200" dirty="0" smtClean="0"/>
              <a:t>직종별 의료기관평가인증제의 부담으로 인한 휴직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사직 고려 경험</a:t>
            </a:r>
            <a:endParaRPr lang="ko-KR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731240" y="3013047"/>
            <a:ext cx="7498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전국보건의료산업노동조합</a:t>
            </a:r>
            <a:r>
              <a:rPr lang="en-US" altLang="ko-KR" sz="1200" dirty="0" smtClean="0"/>
              <a:t>(2018), </a:t>
            </a:r>
            <a:r>
              <a:rPr lang="ko-KR" altLang="en-US" sz="1200" dirty="0" err="1" smtClean="0"/>
              <a:t>의료기관내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갑질과</a:t>
            </a:r>
            <a:r>
              <a:rPr lang="ko-KR" altLang="en-US" sz="1200" dirty="0" smtClean="0"/>
              <a:t> 인권유린 실태조사 결과발표 기자간담회 자료</a:t>
            </a:r>
            <a:r>
              <a:rPr lang="en-US" altLang="ko-KR" sz="1200" dirty="0" smtClean="0"/>
              <a:t>]</a:t>
            </a:r>
            <a:endParaRPr lang="ko-KR" altLang="en-US" sz="1200" dirty="0"/>
          </a:p>
        </p:txBody>
      </p:sp>
      <p:pic>
        <p:nvPicPr>
          <p:cNvPr id="9" name="그림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327" y="3915387"/>
            <a:ext cx="4427343" cy="2175020"/>
          </a:xfrm>
          <a:prstGeom prst="rect">
            <a:avLst/>
          </a:prstGeom>
        </p:spPr>
      </p:pic>
      <p:pic>
        <p:nvPicPr>
          <p:cNvPr id="10" name="그림 9"/>
          <p:cNvPicPr/>
          <p:nvPr/>
        </p:nvPicPr>
        <p:blipFill rotWithShape="1">
          <a:blip r:embed="rId3" cstate="print"/>
          <a:srcRect l="3639" t="11822" r="4095" b="-741"/>
          <a:stretch/>
        </p:blipFill>
        <p:spPr bwMode="auto">
          <a:xfrm>
            <a:off x="4874003" y="3801233"/>
            <a:ext cx="3765302" cy="2292350"/>
          </a:xfrm>
          <a:prstGeom prst="rect">
            <a:avLst/>
          </a:prstGeom>
          <a:ln w="6350">
            <a:solidFill>
              <a:schemeClr val="tx1"/>
            </a:solidFill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11728" y="3657600"/>
            <a:ext cx="30941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표</a:t>
            </a:r>
            <a:r>
              <a:rPr lang="en-US" altLang="ko-KR" sz="1200" dirty="0" smtClean="0"/>
              <a:t>7. </a:t>
            </a:r>
            <a:r>
              <a:rPr lang="ko-KR" altLang="en-US" sz="1200" dirty="0" smtClean="0"/>
              <a:t>인증준비를 위한 평균 시간외 근무시간</a:t>
            </a:r>
            <a:endParaRPr lang="ko-KR" alt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378902" y="6066638"/>
            <a:ext cx="4560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200" dirty="0" smtClean="0"/>
              <a:t>출처</a:t>
            </a:r>
            <a:r>
              <a:rPr lang="en-US" altLang="ko-KR" sz="1200" dirty="0" smtClean="0"/>
              <a:t>: </a:t>
            </a:r>
            <a:r>
              <a:rPr lang="ko-KR" altLang="ko-KR" sz="1200" dirty="0" smtClean="0"/>
              <a:t>서민지</a:t>
            </a:r>
            <a:r>
              <a:rPr lang="en-US" altLang="ko-KR" sz="1200" dirty="0" smtClean="0"/>
              <a:t>. (2015). </a:t>
            </a:r>
            <a:r>
              <a:rPr lang="ko-KR" altLang="ko-KR" sz="1200" dirty="0" err="1" smtClean="0"/>
              <a:t>병원인증제</a:t>
            </a:r>
            <a:r>
              <a:rPr lang="en-US" altLang="ko-KR" sz="1200" dirty="0" smtClean="0"/>
              <a:t>, </a:t>
            </a:r>
            <a:r>
              <a:rPr lang="ko-KR" altLang="ko-KR" sz="1200" dirty="0" smtClean="0"/>
              <a:t>간호사들의 무덤</a:t>
            </a:r>
            <a:r>
              <a:rPr lang="en-US" altLang="ko-KR" sz="1200" dirty="0" smtClean="0"/>
              <a:t>? </a:t>
            </a:r>
          </a:p>
          <a:p>
            <a:r>
              <a:rPr lang="en-US" altLang="ko-KR" sz="1200" dirty="0" smtClean="0"/>
              <a:t>from http://www.monews.co.kr/news/article </a:t>
            </a:r>
            <a:r>
              <a:rPr lang="en-US" altLang="ko-KR" sz="1200" dirty="0" err="1" smtClean="0"/>
              <a:t>View.html?idxno</a:t>
            </a:r>
            <a:r>
              <a:rPr lang="en-US" altLang="ko-KR" sz="1200" dirty="0" smtClean="0"/>
              <a:t>=82085</a:t>
            </a:r>
            <a:endParaRPr lang="ko-KR" alt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5209563" y="6132352"/>
            <a:ext cx="33570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그림</a:t>
            </a:r>
            <a:r>
              <a:rPr lang="en-US" altLang="ko-KR" sz="1200" dirty="0" smtClean="0"/>
              <a:t>14. </a:t>
            </a:r>
            <a:r>
              <a:rPr lang="ko-KR" altLang="en-US" sz="1200" dirty="0" smtClean="0"/>
              <a:t>의료기관 인증평가 관련 개인적 의견</a:t>
            </a:r>
            <a:r>
              <a:rPr lang="en-US" altLang="ko-KR" sz="1200" dirty="0" smtClean="0"/>
              <a:t>, %</a:t>
            </a:r>
          </a:p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전국보건의료산업노동조합</a:t>
            </a:r>
            <a:r>
              <a:rPr lang="en-US" altLang="ko-KR" sz="1200" dirty="0" smtClean="0"/>
              <a:t>(2015), </a:t>
            </a:r>
          </a:p>
          <a:p>
            <a:r>
              <a:rPr lang="en-US" altLang="ko-KR" sz="1200" dirty="0" smtClean="0"/>
              <a:t>             2015</a:t>
            </a:r>
            <a:r>
              <a:rPr lang="ko-KR" altLang="en-US" sz="1200" dirty="0" smtClean="0"/>
              <a:t>년 보건의료노동자 실태조사</a:t>
            </a:r>
            <a:r>
              <a:rPr lang="en-US" altLang="ko-KR" sz="1200" dirty="0" smtClean="0"/>
              <a:t>]</a:t>
            </a:r>
            <a:endParaRPr lang="ko-KR" altLang="en-US" sz="1200" dirty="0"/>
          </a:p>
        </p:txBody>
      </p:sp>
      <p:sp>
        <p:nvSpPr>
          <p:cNvPr id="14" name="직사각형 13"/>
          <p:cNvSpPr/>
          <p:nvPr/>
        </p:nvSpPr>
        <p:spPr>
          <a:xfrm>
            <a:off x="470263" y="1445623"/>
            <a:ext cx="5651863" cy="2002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478971" y="4014651"/>
            <a:ext cx="4267200" cy="74893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5094" y="248495"/>
            <a:ext cx="8053956" cy="256181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b="1" dirty="0" smtClean="0"/>
              <a:t>4) </a:t>
            </a:r>
            <a:r>
              <a:rPr lang="ko-KR" altLang="en-US" sz="1800" b="1" dirty="0" smtClean="0"/>
              <a:t>인증평가 준비로 인한 시간외 근무에 대한 미흡한 보상</a:t>
            </a:r>
            <a:endParaRPr lang="en-US" altLang="ko-KR" sz="1800" b="1" dirty="0" smtClean="0"/>
          </a:p>
          <a:p>
            <a:pPr>
              <a:buNone/>
            </a:pPr>
            <a:endParaRPr lang="en-US" altLang="ko-KR" sz="1800" dirty="0" smtClean="0"/>
          </a:p>
          <a:p>
            <a:r>
              <a:rPr lang="ko-KR" altLang="ko-KR" sz="1800" dirty="0" smtClean="0"/>
              <a:t>의료기관 인증평가 업무 준비와 관련하여 오랜 기간과 장시간 투여함에도 불구하고 제대로 된 보상을 받지 못하고 있으며</a:t>
            </a:r>
            <a:r>
              <a:rPr lang="en-US" altLang="ko-KR" sz="1800" dirty="0" smtClean="0"/>
              <a:t>(</a:t>
            </a:r>
            <a:r>
              <a:rPr lang="ko-KR" altLang="ko-KR" sz="1800" dirty="0" smtClean="0"/>
              <a:t>전국보건의료산업노동조합</a:t>
            </a:r>
            <a:r>
              <a:rPr lang="en-US" altLang="ko-KR" sz="1800" dirty="0" smtClean="0"/>
              <a:t>, 2015), </a:t>
            </a:r>
          </a:p>
          <a:p>
            <a:r>
              <a:rPr lang="ko-KR" altLang="ko-KR" sz="1800" dirty="0" err="1" smtClean="0"/>
              <a:t>갑질과</a:t>
            </a:r>
            <a:r>
              <a:rPr lang="ko-KR" altLang="ko-KR" sz="1800" dirty="0" smtClean="0"/>
              <a:t> 인권유린 실태조사에 의하면</a:t>
            </a:r>
            <a:r>
              <a:rPr lang="en-US" altLang="ko-KR" sz="1800" dirty="0" smtClean="0"/>
              <a:t>, </a:t>
            </a:r>
            <a:r>
              <a:rPr lang="ko-KR" altLang="ko-KR" sz="1800" u="sng" dirty="0" smtClean="0"/>
              <a:t>본인 휴가나 휴무임에도 불구하고 인증평가 준비로 추가근무를 해도 별도의 수당지급이나 대체휴가를 부여하지 않는다는 의견이 많았음</a:t>
            </a:r>
            <a:r>
              <a:rPr lang="en-US" altLang="ko-KR" sz="1800" dirty="0" smtClean="0"/>
              <a:t>(</a:t>
            </a:r>
            <a:r>
              <a:rPr lang="ko-KR" altLang="ko-KR" sz="1800" dirty="0" smtClean="0"/>
              <a:t>전국보건의료산업노동조합</a:t>
            </a:r>
            <a:r>
              <a:rPr lang="en-US" altLang="ko-KR" sz="1800" dirty="0" smtClean="0"/>
              <a:t>, 2018).</a:t>
            </a:r>
            <a:endParaRPr lang="ko-KR" altLang="en-US" sz="1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28</a:t>
            </a:fld>
            <a:endParaRPr lang="ko-KR" altLang="en-US"/>
          </a:p>
        </p:txBody>
      </p:sp>
      <p:pic>
        <p:nvPicPr>
          <p:cNvPr id="5" name="그림 4"/>
          <p:cNvPicPr/>
          <p:nvPr/>
        </p:nvPicPr>
        <p:blipFill rotWithShape="1">
          <a:blip r:embed="rId2" cstate="print"/>
          <a:srcRect l="2222" t="14428" r="4161" b="7961"/>
          <a:stretch/>
        </p:blipFill>
        <p:spPr bwMode="auto">
          <a:xfrm>
            <a:off x="788565" y="3301647"/>
            <a:ext cx="7684315" cy="19996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89233" y="2978092"/>
            <a:ext cx="3437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표</a:t>
            </a:r>
            <a:r>
              <a:rPr lang="en-US" altLang="ko-KR" sz="1200" dirty="0" smtClean="0"/>
              <a:t>8. </a:t>
            </a:r>
            <a:r>
              <a:rPr lang="ko-KR" altLang="en-US" sz="1200" dirty="0" smtClean="0"/>
              <a:t>의료기관 </a:t>
            </a:r>
            <a:r>
              <a:rPr lang="ko-KR" altLang="en-US" sz="1200" dirty="0" err="1" smtClean="0"/>
              <a:t>평가인증제</a:t>
            </a:r>
            <a:r>
              <a:rPr lang="ko-KR" altLang="en-US" sz="1200" dirty="0" smtClean="0"/>
              <a:t> 보상 및 </a:t>
            </a:r>
            <a:r>
              <a:rPr lang="ko-KR" altLang="en-US" sz="1200" dirty="0" err="1" smtClean="0"/>
              <a:t>인증제</a:t>
            </a:r>
            <a:r>
              <a:rPr lang="ko-KR" altLang="en-US" sz="1200" dirty="0" smtClean="0"/>
              <a:t> 필요성</a:t>
            </a:r>
            <a:endParaRPr lang="ko-KR" alt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5387130"/>
            <a:ext cx="5199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전국보건의료산업노동조합</a:t>
            </a:r>
            <a:r>
              <a:rPr lang="en-US" altLang="ko-KR" sz="1200" dirty="0" smtClean="0"/>
              <a:t>(2015), 2015</a:t>
            </a:r>
            <a:r>
              <a:rPr lang="ko-KR" altLang="en-US" sz="1200" dirty="0" smtClean="0"/>
              <a:t>년 보건의료노동자 실태조사</a:t>
            </a:r>
            <a:endParaRPr lang="ko-KR" altLang="en-US" sz="1200" dirty="0"/>
          </a:p>
        </p:txBody>
      </p:sp>
      <p:sp>
        <p:nvSpPr>
          <p:cNvPr id="8" name="직사각형 7"/>
          <p:cNvSpPr/>
          <p:nvPr/>
        </p:nvSpPr>
        <p:spPr>
          <a:xfrm>
            <a:off x="1698171" y="3666309"/>
            <a:ext cx="1210492" cy="157625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2146" y="240106"/>
            <a:ext cx="8456627" cy="198297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/>
              <a:t>2. </a:t>
            </a:r>
            <a:r>
              <a:rPr lang="ko-KR" altLang="en-US" sz="1800" b="1" dirty="0" smtClean="0"/>
              <a:t>인력부족</a:t>
            </a:r>
            <a:endParaRPr lang="en-US" altLang="ko-KR" sz="1800" b="1" dirty="0" smtClean="0"/>
          </a:p>
          <a:p>
            <a:pPr marL="342900" indent="-342900">
              <a:buAutoNum type="arabicParenR"/>
            </a:pPr>
            <a:r>
              <a:rPr lang="ko-KR" altLang="en-US" sz="1800" dirty="0" smtClean="0"/>
              <a:t>높은 간호사 </a:t>
            </a:r>
            <a:r>
              <a:rPr lang="ko-KR" altLang="en-US" sz="1800" dirty="0" err="1" smtClean="0"/>
              <a:t>이직율</a:t>
            </a:r>
            <a:endParaRPr lang="en-US" altLang="ko-KR" sz="1800" dirty="0" smtClean="0"/>
          </a:p>
          <a:p>
            <a:pPr marL="342900" indent="-342900"/>
            <a:r>
              <a:rPr lang="ko-KR" altLang="ko-KR" sz="1800" dirty="0" smtClean="0"/>
              <a:t>직종별 고려 사유를 보면</a:t>
            </a:r>
            <a:r>
              <a:rPr lang="en-US" altLang="ko-KR" sz="1800" dirty="0" smtClean="0"/>
              <a:t>, </a:t>
            </a:r>
            <a:r>
              <a:rPr lang="ko-KR" altLang="ko-KR" sz="1800" dirty="0" smtClean="0"/>
              <a:t>대부분의 직종에서 ‘열악한 근무조건·노동강도’가 가장 높게 나타나고 그 다음으로 ‘낮은 임금을 꼽고 있으며</a:t>
            </a:r>
            <a:r>
              <a:rPr lang="en-US" altLang="ko-KR" sz="1800" dirty="0" smtClean="0"/>
              <a:t>, </a:t>
            </a:r>
            <a:r>
              <a:rPr lang="ko-KR" altLang="ko-KR" sz="1800" dirty="0" smtClean="0">
                <a:solidFill>
                  <a:srgbClr val="FF0000"/>
                </a:solidFill>
              </a:rPr>
              <a:t>대표적인 직종인 간호사의 경우 ‘열악한 근무조건 ·노동강도’가 </a:t>
            </a:r>
            <a:r>
              <a:rPr lang="en-US" altLang="ko-KR" sz="1800" dirty="0" smtClean="0">
                <a:solidFill>
                  <a:srgbClr val="FF0000"/>
                </a:solidFill>
              </a:rPr>
              <a:t>48.2%</a:t>
            </a:r>
            <a:r>
              <a:rPr lang="ko-KR" altLang="ko-KR" sz="1800" dirty="0" smtClean="0">
                <a:solidFill>
                  <a:srgbClr val="FF0000"/>
                </a:solidFill>
              </a:rPr>
              <a:t>로 압도적으로 높음</a:t>
            </a:r>
            <a:r>
              <a:rPr lang="en-US" altLang="ko-KR" sz="1800" dirty="0" smtClean="0"/>
              <a:t>(</a:t>
            </a:r>
            <a:r>
              <a:rPr lang="ko-KR" altLang="ko-KR" sz="1800" dirty="0" smtClean="0"/>
              <a:t>전국보건의료산업노동조합</a:t>
            </a:r>
            <a:r>
              <a:rPr lang="en-US" altLang="ko-KR" sz="1800" dirty="0" smtClean="0"/>
              <a:t>, 2017).</a:t>
            </a:r>
            <a:endParaRPr lang="ko-KR" altLang="ko-KR" sz="1800" dirty="0" smtClean="0"/>
          </a:p>
          <a:p>
            <a:pPr marL="342900" indent="-342900">
              <a:buNone/>
            </a:pPr>
            <a:endParaRPr lang="ko-KR" altLang="en-US" sz="1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29</a:t>
            </a:fld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693490" y="2701275"/>
          <a:ext cx="7804558" cy="3442208"/>
        </p:xfrm>
        <a:graphic>
          <a:graphicData uri="http://schemas.openxmlformats.org/drawingml/2006/table">
            <a:tbl>
              <a:tblPr/>
              <a:tblGrid>
                <a:gridCol w="1345505"/>
                <a:gridCol w="1077029"/>
                <a:gridCol w="1077029"/>
                <a:gridCol w="1077029"/>
                <a:gridCol w="1077029"/>
                <a:gridCol w="1077029"/>
                <a:gridCol w="1073908"/>
              </a:tblGrid>
              <a:tr h="154305">
                <a:tc rowSpan="2"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b="1" kern="100" dirty="0">
                          <a:latin typeface="Noto Sans CJK JP Regular"/>
                          <a:ea typeface="맑은 고딕"/>
                          <a:cs typeface="Noto Sans CJK JP Regular"/>
                        </a:rPr>
                        <a:t>(단위: %)</a:t>
                      </a:r>
                      <a:endParaRPr lang="ko-KR" sz="1100" kern="100" dirty="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22860" marR="9525" indent="1270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구체적으로 생각해 본 적 있다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3025" indent="86360" algn="just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기회가 있으면 할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  <a:p>
                      <a:pPr indent="101600" algn="just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생각이다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5016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거의 생각한 적이 없다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50165" marR="1079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전혀 생각한 적이 없다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계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43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7048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사례수(명)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b="1" kern="100">
                          <a:latin typeface="Noto Sans CJK JP Regular"/>
                          <a:ea typeface="맑은 고딕"/>
                          <a:cs typeface="Noto Sans CJK JP Regular"/>
                        </a:rPr>
                        <a:t>%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590">
                <a:tc>
                  <a:txBody>
                    <a:bodyPr/>
                    <a:lstStyle/>
                    <a:p>
                      <a:pPr marL="19685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사회복지사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19.0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26.2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38.1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16.7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42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>
                  <a:txBody>
                    <a:bodyPr/>
                    <a:lstStyle/>
                    <a:p>
                      <a:pPr marL="19685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정신보호사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8.2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24.5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34.7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32.7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49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065">
                <a:tc>
                  <a:txBody>
                    <a:bodyPr/>
                    <a:lstStyle/>
                    <a:p>
                      <a:pPr marL="19685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요양보호사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11.4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28.6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28.6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31.4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35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>
                  <a:txBody>
                    <a:bodyPr/>
                    <a:lstStyle/>
                    <a:p>
                      <a:pPr marL="19685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치과기공사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18.2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18.2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36.4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27.3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22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590">
                <a:tc>
                  <a:txBody>
                    <a:bodyPr/>
                    <a:lstStyle/>
                    <a:p>
                      <a:pPr marL="19685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치과위생사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15.7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34.3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31.9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18.1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166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590">
                <a:tc>
                  <a:txBody>
                    <a:bodyPr/>
                    <a:lstStyle/>
                    <a:p>
                      <a:pPr marL="17780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방사선사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8.1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28.1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36.4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27.4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1,525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>
                  <a:txBody>
                    <a:bodyPr/>
                    <a:lstStyle/>
                    <a:p>
                      <a:pPr marL="19685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물리치료사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10.6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27.5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39.0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22.9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538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065">
                <a:tc>
                  <a:txBody>
                    <a:bodyPr/>
                    <a:lstStyle/>
                    <a:p>
                      <a:pPr marL="19685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임상병리사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9.9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29.8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36.4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23.9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1,456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>
                  <a:txBody>
                    <a:bodyPr/>
                    <a:lstStyle/>
                    <a:p>
                      <a:pPr marL="19685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작업치료사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8.7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31.1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36.5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23.7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241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590">
                <a:tc>
                  <a:txBody>
                    <a:bodyPr/>
                    <a:lstStyle/>
                    <a:p>
                      <a:pPr marL="19685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의무기록사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12.0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30.8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38.3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18.8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133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590">
                <a:tc>
                  <a:txBody>
                    <a:bodyPr/>
                    <a:lstStyle/>
                    <a:p>
                      <a:pPr marL="19685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간호사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20.3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49.8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22.8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7.2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16,432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53670">
                <a:tc>
                  <a:txBody>
                    <a:bodyPr/>
                    <a:lstStyle/>
                    <a:p>
                      <a:pPr marL="19685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간호조무사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12.1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30.6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34.3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23.0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1,657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065">
                <a:tc>
                  <a:txBody>
                    <a:bodyPr/>
                    <a:lstStyle/>
                    <a:p>
                      <a:pPr marL="19685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영양사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7.5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35.8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30.2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26.4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53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>
                  <a:txBody>
                    <a:bodyPr/>
                    <a:lstStyle/>
                    <a:p>
                      <a:pPr marL="17780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약사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10.1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36.7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36.7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16.5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79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590">
                <a:tc>
                  <a:txBody>
                    <a:bodyPr/>
                    <a:lstStyle/>
                    <a:p>
                      <a:pPr marL="19685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조리(배식)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7.5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16.6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39.1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36.7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373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>
                  <a:txBody>
                    <a:bodyPr/>
                    <a:lstStyle/>
                    <a:p>
                      <a:pPr marL="19685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사무행정ㆍ원무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9.3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29.7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36.6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24.4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1,129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065">
                <a:tc>
                  <a:txBody>
                    <a:bodyPr/>
                    <a:lstStyle/>
                    <a:p>
                      <a:pPr marL="17780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전산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14.0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28.0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41.0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17.0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>
                  <a:txBody>
                    <a:bodyPr/>
                    <a:lstStyle/>
                    <a:p>
                      <a:pPr marL="19685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연구직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18.9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35.8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20.8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24.5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53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590">
                <a:tc>
                  <a:txBody>
                    <a:bodyPr/>
                    <a:lstStyle/>
                    <a:p>
                      <a:pPr marL="17780"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기타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15.5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30.5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32.2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21.8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413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240">
                <a:tc>
                  <a:txBody>
                    <a:bodyPr/>
                    <a:lstStyle/>
                    <a:p>
                      <a:pPr algn="l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전체 평균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16.7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3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41.5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27.7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14.2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28,182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ko-KR" sz="800" kern="100">
                          <a:latin typeface="Noto Sans CJK JP Regular"/>
                          <a:ea typeface="맑은 고딕"/>
                          <a:cs typeface="Noto Sans CJK JP Regular"/>
                        </a:rPr>
                        <a:t>100.0</a:t>
                      </a:r>
                      <a:endParaRPr lang="ko-KR" sz="1100" kern="100">
                        <a:latin typeface="Noto Sans CJK JP Regular"/>
                        <a:ea typeface="Noto Sans CJK JP Regular"/>
                        <a:cs typeface="Noto Sans CJK JP Regul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240">
                <a:tc gridSpan="7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sz="1000" kern="100" dirty="0">
                          <a:latin typeface="맑은 고딕"/>
                          <a:ea typeface="맑은 고딕"/>
                          <a:cs typeface="Times New Roman"/>
                        </a:rPr>
                        <a:t>「출처</a:t>
                      </a:r>
                      <a:r>
                        <a:rPr lang="en-US" sz="1000" kern="100" dirty="0">
                          <a:latin typeface="맑은 고딕"/>
                          <a:ea typeface="맑은 고딕"/>
                          <a:cs typeface="Times New Roman"/>
                        </a:rPr>
                        <a:t>: </a:t>
                      </a:r>
                      <a:r>
                        <a:rPr lang="ko-KR" sz="1000" kern="100" dirty="0">
                          <a:latin typeface="맑은 고딕"/>
                          <a:ea typeface="맑은 고딕"/>
                          <a:cs typeface="Times New Roman"/>
                        </a:rPr>
                        <a:t>전국보건의료산업노동조합</a:t>
                      </a:r>
                      <a:r>
                        <a:rPr lang="en-US" sz="1000" kern="100" dirty="0">
                          <a:latin typeface="맑은 고딕"/>
                          <a:ea typeface="맑은 고딕"/>
                          <a:cs typeface="Times New Roman"/>
                        </a:rPr>
                        <a:t>. (2017). 2017</a:t>
                      </a:r>
                      <a:r>
                        <a:rPr lang="ko-KR" sz="1000" kern="100" dirty="0">
                          <a:latin typeface="맑은 고딕"/>
                          <a:ea typeface="맑은 고딕"/>
                          <a:cs typeface="Times New Roman"/>
                        </a:rPr>
                        <a:t>년 보건의료노동자 실태조사</a:t>
                      </a:r>
                      <a:r>
                        <a:rPr lang="en-US" sz="1000" kern="100" dirty="0">
                          <a:latin typeface="맑은 고딕"/>
                          <a:ea typeface="맑은 고딕"/>
                          <a:cs typeface="Times New Roman"/>
                        </a:rPr>
                        <a:t>.</a:t>
                      </a:r>
                      <a:r>
                        <a:rPr lang="ko-KR" sz="1000" kern="100" dirty="0">
                          <a:latin typeface="맑은 고딕"/>
                          <a:ea typeface="맑은 고딕"/>
                          <a:cs typeface="Times New Roman"/>
                        </a:rPr>
                        <a:t>」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46620" y="2357306"/>
            <a:ext cx="2592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표</a:t>
            </a:r>
            <a:r>
              <a:rPr lang="en-US" altLang="ko-KR" sz="1200" dirty="0" smtClean="0"/>
              <a:t>9. </a:t>
            </a:r>
            <a:r>
              <a:rPr lang="ko-KR" altLang="en-US" sz="1200" dirty="0" smtClean="0"/>
              <a:t>직종별 최근 </a:t>
            </a:r>
            <a:r>
              <a:rPr lang="en-US" altLang="ko-KR" sz="1200" dirty="0" smtClean="0"/>
              <a:t>4</a:t>
            </a:r>
            <a:r>
              <a:rPr lang="ko-KR" altLang="en-US" sz="1200" dirty="0" smtClean="0"/>
              <a:t>개월 간 이직 의향</a:t>
            </a:r>
            <a:endParaRPr lang="ko-KR" altLang="en-US" sz="1200" dirty="0"/>
          </a:p>
        </p:txBody>
      </p:sp>
      <p:sp>
        <p:nvSpPr>
          <p:cNvPr id="7" name="직사각형 6"/>
          <p:cNvSpPr/>
          <p:nvPr/>
        </p:nvSpPr>
        <p:spPr>
          <a:xfrm>
            <a:off x="696686" y="4502331"/>
            <a:ext cx="3526971" cy="15675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6705" y="206550"/>
            <a:ext cx="7886700" cy="3974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b="1" dirty="0" smtClean="0"/>
              <a:t>2) </a:t>
            </a:r>
            <a:r>
              <a:rPr lang="ko-KR" altLang="en-US" sz="1800" b="1" dirty="0" smtClean="0"/>
              <a:t>간호업무 외의 부가업무 증가</a:t>
            </a:r>
            <a:endParaRPr lang="ko-KR" altLang="en-US" sz="1800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30</a:t>
            </a:fld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678759" y="997825"/>
          <a:ext cx="5672455" cy="1171194"/>
        </p:xfrm>
        <a:graphic>
          <a:graphicData uri="http://schemas.openxmlformats.org/drawingml/2006/table">
            <a:tbl>
              <a:tblPr/>
              <a:tblGrid>
                <a:gridCol w="900430"/>
                <a:gridCol w="567055"/>
                <a:gridCol w="600710"/>
                <a:gridCol w="600710"/>
                <a:gridCol w="600710"/>
                <a:gridCol w="600710"/>
                <a:gridCol w="600710"/>
                <a:gridCol w="600710"/>
                <a:gridCol w="600710"/>
              </a:tblGrid>
              <a:tr h="186055">
                <a:tc rowSpan="2"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(</a:t>
                      </a: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단위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: </a:t>
                      </a: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분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)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전체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병원특성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직종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고용형태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03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공공병원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민간병원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간호사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그 외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정규직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무기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계약직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비정규직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055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월평균 강제성 참가시간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196.8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207.6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191.4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208.0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156.4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196.7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169.3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함초롬바탕"/>
                        </a:rPr>
                        <a:t>212.4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055">
                <a:tc gridSpan="9"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latin typeface="나눔고딕 Light"/>
                          <a:ea typeface="맑은 고딕"/>
                          <a:cs typeface="Times New Roman"/>
                        </a:rPr>
                        <a:t>*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그 외 직종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: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조식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(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배식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),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시설관리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방사선사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연구직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영양사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경비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/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안내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요양보호사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(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간병인등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),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기타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임상병리사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약사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의무기록사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운전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정신보호사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사무행정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전산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사회복지사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치과기공사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의공직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치과위생사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세탁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간호조무사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보조원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환자이송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작업치료사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안경사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물리치료사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청소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교환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29842" y="662730"/>
            <a:ext cx="45255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표</a:t>
            </a:r>
            <a:r>
              <a:rPr lang="en-US" altLang="ko-KR" sz="1200" dirty="0" smtClean="0"/>
              <a:t>10. </a:t>
            </a:r>
            <a:r>
              <a:rPr lang="ko-KR" altLang="en-US" sz="1200" dirty="0" smtClean="0"/>
              <a:t>월평균 강제성 참가시간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회의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교육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강제성 소모임 참가 등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655739" y="2291592"/>
            <a:ext cx="55707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이종선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정헌주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고형면</a:t>
            </a:r>
            <a:r>
              <a:rPr lang="en-US" altLang="ko-KR" sz="1200" dirty="0" smtClean="0"/>
              <a:t>, &amp; </a:t>
            </a:r>
            <a:r>
              <a:rPr lang="ko-KR" altLang="en-US" sz="1200" dirty="0" smtClean="0"/>
              <a:t>김호진</a:t>
            </a:r>
            <a:r>
              <a:rPr lang="en-US" altLang="ko-KR" sz="1200" dirty="0" smtClean="0"/>
              <a:t>(2016), 2016</a:t>
            </a:r>
            <a:r>
              <a:rPr lang="ko-KR" altLang="en-US" sz="1200" dirty="0" smtClean="0"/>
              <a:t>년 보건의료 노동자 실태조사</a:t>
            </a:r>
            <a:r>
              <a:rPr lang="en-US" altLang="ko-KR" sz="1200" dirty="0" smtClean="0"/>
              <a:t>]</a:t>
            </a:r>
            <a:endParaRPr lang="ko-KR" altLang="en-US" sz="1200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286988" y="3368588"/>
          <a:ext cx="4041732" cy="3001584"/>
        </p:xfrm>
        <a:graphic>
          <a:graphicData uri="http://schemas.openxmlformats.org/drawingml/2006/table">
            <a:tbl>
              <a:tblPr/>
              <a:tblGrid>
                <a:gridCol w="1703994"/>
                <a:gridCol w="350822"/>
                <a:gridCol w="388815"/>
                <a:gridCol w="388815"/>
                <a:gridCol w="447824"/>
                <a:gridCol w="354864"/>
                <a:gridCol w="406598"/>
              </a:tblGrid>
              <a:tr h="140335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구분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간호사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간호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조무사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의료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기사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사무행정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기타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전체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70">
                <a:tc>
                  <a:txBody>
                    <a:bodyPr/>
                    <a:lstStyle/>
                    <a:p>
                      <a:pPr algn="l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본인 의사와 무관하게 회식자리에서 술을 따르라고 강요 받은 사례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227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10.5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16.9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15.5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6.1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19.7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70">
                <a:tc>
                  <a:txBody>
                    <a:bodyPr/>
                    <a:lstStyle/>
                    <a:p>
                      <a:pPr algn="l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업무과 관련 없는 행사에 참여하여 단체로 노래를 부르거나 춤을 춘 사례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31.2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14.4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17.5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10.5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5.1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25.3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470">
                <a:tc>
                  <a:txBody>
                    <a:bodyPr/>
                    <a:lstStyle/>
                    <a:p>
                      <a:pPr algn="l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본인 의사와 무관하게 특정단체나 특정종교에 가입할 것을 강요당하거나 이들 단체가 주최하는 행사에 참가하도록 강요 받은 사례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8.9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6.0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5.5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2.9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3.0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7.5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70">
                <a:tc>
                  <a:txBody>
                    <a:bodyPr/>
                    <a:lstStyle/>
                    <a:p>
                      <a:pPr algn="l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본인 의사와 무관하게 봉사활동이나 캠페인 활동</a:t>
                      </a: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, </a:t>
                      </a:r>
                      <a:r>
                        <a:rPr lang="ko-KR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홍보 활동에 동원된 사례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28.2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15.6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19.2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12.3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8.2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23.9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본인 의사와 무관하게</a:t>
                      </a: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 QI</a:t>
                      </a:r>
                      <a:r>
                        <a:rPr lang="ko-KR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경진대회</a:t>
                      </a: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, </a:t>
                      </a:r>
                      <a:r>
                        <a:rPr lang="ko-KR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장기자랑대회</a:t>
                      </a: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, </a:t>
                      </a:r>
                      <a:r>
                        <a:rPr lang="ko-KR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체육대회</a:t>
                      </a: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, </a:t>
                      </a:r>
                      <a:r>
                        <a:rPr lang="ko-KR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학술대회</a:t>
                      </a: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, </a:t>
                      </a:r>
                      <a:r>
                        <a:rPr lang="ko-KR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행사준비와 행사참가 사례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54.7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26.7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37.5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21.5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15.1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spc="-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46.1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4630724" y="3330429"/>
          <a:ext cx="4110605" cy="3311652"/>
        </p:xfrm>
        <a:graphic>
          <a:graphicData uri="http://schemas.openxmlformats.org/drawingml/2006/table">
            <a:tbl>
              <a:tblPr/>
              <a:tblGrid>
                <a:gridCol w="1782358"/>
                <a:gridCol w="381464"/>
                <a:gridCol w="366666"/>
                <a:gridCol w="391329"/>
                <a:gridCol w="422570"/>
                <a:gridCol w="357624"/>
                <a:gridCol w="408594"/>
              </a:tblGrid>
              <a:tr h="343902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구분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간호사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간호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조무사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의료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기사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사무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행정 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기타 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24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전체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9028">
                <a:tc>
                  <a:txBody>
                    <a:bodyPr/>
                    <a:lstStyle/>
                    <a:p>
                      <a:pPr algn="l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본인의 업무가 아닌 업무를 하도록 강요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  <a:p>
                      <a:pPr algn="l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(</a:t>
                      </a: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청소</a:t>
                      </a: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, </a:t>
                      </a: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풀 뽑기</a:t>
                      </a: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, </a:t>
                      </a: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주차관리 등</a:t>
                      </a: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)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46.7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35.3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35.2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25.0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23.2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41.5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249">
                <a:tc>
                  <a:txBody>
                    <a:bodyPr/>
                    <a:lstStyle/>
                    <a:p>
                      <a:pPr algn="l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인증평가 시 업무와 관련 없는 지시 행위</a:t>
                      </a: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 (</a:t>
                      </a: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청소</a:t>
                      </a: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, </a:t>
                      </a: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풀 뽑기</a:t>
                      </a: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, </a:t>
                      </a: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침대·철창 닦기</a:t>
                      </a: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, </a:t>
                      </a: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주차관리</a:t>
                      </a: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, </a:t>
                      </a: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담배꽁초 줍기 등</a:t>
                      </a: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) 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60.3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47.7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36.9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21.1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28.0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51.5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806">
                <a:tc>
                  <a:txBody>
                    <a:bodyPr/>
                    <a:lstStyle/>
                    <a:p>
                      <a:pPr algn="l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커피 심부름 등 업무와 무관한 상급자 또는 의사의 지시 행위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20.3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19.8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12.4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13.0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8.8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17.9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249">
                <a:tc>
                  <a:txBody>
                    <a:bodyPr/>
                    <a:lstStyle/>
                    <a:p>
                      <a:pPr algn="l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고위직</a:t>
                      </a: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 (</a:t>
                      </a: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이사</a:t>
                      </a: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, </a:t>
                      </a: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병원장</a:t>
                      </a: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, </a:t>
                      </a: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임원</a:t>
                      </a: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, </a:t>
                      </a: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고위간부 등</a:t>
                      </a: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)</a:t>
                      </a: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으로부터 집안일이나 개인 업무 등을 지시 받은 행위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2.8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3.5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2.7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4.0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4.2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3.0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9028">
                <a:tc>
                  <a:txBody>
                    <a:bodyPr/>
                    <a:lstStyle/>
                    <a:p>
                      <a:pPr algn="l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거짓 서류나 문서를 작성하게 하거나 진실을 은폐하는 등의 부정한 행동을 강요하는 행위 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9.8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5.6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8.5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6.0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6.1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굴림"/>
                        </a:rPr>
                        <a:t>8.9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20180" y="2962712"/>
            <a:ext cx="39773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표</a:t>
            </a:r>
            <a:r>
              <a:rPr lang="en-US" altLang="ko-KR" sz="1200" dirty="0" smtClean="0"/>
              <a:t>11.</a:t>
            </a:r>
            <a:r>
              <a:rPr lang="ko-KR" altLang="en-US" sz="1200" dirty="0" smtClean="0"/>
              <a:t>본인 의사와 무관하게 각종 행사에 동원된 경험실태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4750328" y="2962712"/>
            <a:ext cx="40703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표</a:t>
            </a:r>
            <a:r>
              <a:rPr lang="en-US" altLang="ko-KR" sz="1200" dirty="0" smtClean="0"/>
              <a:t>12. </a:t>
            </a:r>
            <a:r>
              <a:rPr lang="ko-KR" altLang="en-US" sz="1200" dirty="0" smtClean="0"/>
              <a:t>직종별 병원의 부당업무 지시 행위 경험실태</a:t>
            </a:r>
            <a:r>
              <a:rPr lang="en-US" altLang="ko-KR" sz="1200" b="1" dirty="0" smtClean="0"/>
              <a:t>(</a:t>
            </a:r>
            <a:r>
              <a:rPr lang="ko-KR" altLang="en-US" sz="1200" b="1" dirty="0" err="1" smtClean="0"/>
              <a:t>병의원</a:t>
            </a:r>
            <a:r>
              <a:rPr lang="en-US" altLang="ko-KR" sz="1200" b="1" dirty="0" smtClean="0"/>
              <a:t>)</a:t>
            </a:r>
            <a:endParaRPr lang="ko-KR" altLang="en-US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23582" y="6581001"/>
            <a:ext cx="72747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전국보건의료산업노동조합</a:t>
            </a:r>
            <a:r>
              <a:rPr lang="en-US" altLang="ko-KR" sz="1200" dirty="0" smtClean="0"/>
              <a:t>(2018), </a:t>
            </a:r>
            <a:r>
              <a:rPr lang="ko-KR" altLang="en-US" sz="1200" dirty="0" err="1" smtClean="0"/>
              <a:t>의료기관내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갑질과</a:t>
            </a:r>
            <a:r>
              <a:rPr lang="ko-KR" altLang="en-US" sz="1200" dirty="0" smtClean="0"/>
              <a:t> 인권유린 실태조사 결과발표 기자간담회 자료</a:t>
            </a:r>
            <a:r>
              <a:rPr lang="en-US" altLang="ko-KR" sz="1200" dirty="0" smtClean="0"/>
              <a:t>]</a:t>
            </a:r>
            <a:endParaRPr lang="ko-KR" altLang="en-US" sz="1200" dirty="0"/>
          </a:p>
        </p:txBody>
      </p:sp>
      <p:sp>
        <p:nvSpPr>
          <p:cNvPr id="16" name="직사각형 15"/>
          <p:cNvSpPr/>
          <p:nvPr/>
        </p:nvSpPr>
        <p:spPr>
          <a:xfrm>
            <a:off x="3344091" y="992777"/>
            <a:ext cx="1193075" cy="76635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287383" y="3387634"/>
            <a:ext cx="2072640" cy="30218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9450" y="206550"/>
            <a:ext cx="7986843" cy="825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/>
              <a:t>3. </a:t>
            </a:r>
            <a:r>
              <a:rPr lang="ko-KR" altLang="en-US" sz="1800" b="1" dirty="0" smtClean="0"/>
              <a:t>열악한 근무환경</a:t>
            </a:r>
            <a:endParaRPr lang="en-US" altLang="ko-KR" sz="1800" b="1" dirty="0" smtClean="0"/>
          </a:p>
          <a:p>
            <a:pPr>
              <a:buNone/>
            </a:pPr>
            <a:r>
              <a:rPr lang="en-US" altLang="ko-KR" sz="1800" dirty="0" smtClean="0"/>
              <a:t>1) </a:t>
            </a:r>
            <a:r>
              <a:rPr lang="ko-KR" altLang="en-US" sz="1800" dirty="0" smtClean="0"/>
              <a:t>야간근무 횟수 </a:t>
            </a:r>
            <a:endParaRPr lang="ko-KR" altLang="en-US" sz="1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31</a:t>
            </a:fld>
            <a:endParaRPr lang="ko-KR" altLang="en-US"/>
          </a:p>
        </p:txBody>
      </p:sp>
      <p:grpSp>
        <p:nvGrpSpPr>
          <p:cNvPr id="12" name="그룹 11"/>
          <p:cNvGrpSpPr/>
          <p:nvPr/>
        </p:nvGrpSpPr>
        <p:grpSpPr>
          <a:xfrm>
            <a:off x="663688" y="1213809"/>
            <a:ext cx="5650230" cy="2192383"/>
            <a:chOff x="17417" y="457200"/>
            <a:chExt cx="5650230" cy="2192383"/>
          </a:xfrm>
        </p:grpSpPr>
        <p:pic>
          <p:nvPicPr>
            <p:cNvPr id="76802" name="그림 1068"/>
            <p:cNvPicPr>
              <a:picLocks noChangeAspect="1" noChangeArrowheads="1"/>
            </p:cNvPicPr>
            <p:nvPr/>
          </p:nvPicPr>
          <p:blipFill>
            <a:blip r:embed="rId2" cstate="print"/>
            <a:srcRect l="1521" b="84898"/>
            <a:stretch>
              <a:fillRect/>
            </a:stretch>
          </p:blipFill>
          <p:spPr bwMode="auto">
            <a:xfrm>
              <a:off x="34834" y="457200"/>
              <a:ext cx="5553075" cy="542925"/>
            </a:xfrm>
            <a:prstGeom prst="rect">
              <a:avLst/>
            </a:prstGeom>
            <a:noFill/>
          </p:spPr>
        </p:pic>
        <p:pic>
          <p:nvPicPr>
            <p:cNvPr id="76801" name="그림 1069"/>
            <p:cNvPicPr>
              <a:picLocks noChangeAspect="1" noChangeArrowheads="1"/>
            </p:cNvPicPr>
            <p:nvPr/>
          </p:nvPicPr>
          <p:blipFill>
            <a:blip r:embed="rId2" cstate="print"/>
            <a:srcRect l="1518" t="53593"/>
            <a:stretch>
              <a:fillRect/>
            </a:stretch>
          </p:blipFill>
          <p:spPr bwMode="auto">
            <a:xfrm>
              <a:off x="17417" y="982708"/>
              <a:ext cx="5638800" cy="1666875"/>
            </a:xfrm>
            <a:prstGeom prst="rect">
              <a:avLst/>
            </a:prstGeom>
            <a:noFill/>
          </p:spPr>
        </p:pic>
        <p:sp>
          <p:nvSpPr>
            <p:cNvPr id="76803" name="직사각형 34"/>
            <p:cNvSpPr>
              <a:spLocks noChangeArrowheads="1"/>
            </p:cNvSpPr>
            <p:nvPr/>
          </p:nvSpPr>
          <p:spPr bwMode="auto">
            <a:xfrm>
              <a:off x="352697" y="977130"/>
              <a:ext cx="5314950" cy="201612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0" y="1000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270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6807" name="Rectangle 7"/>
          <p:cNvSpPr>
            <a:spLocks noChangeArrowheads="1"/>
          </p:cNvSpPr>
          <p:nvPr/>
        </p:nvSpPr>
        <p:spPr bwMode="auto">
          <a:xfrm>
            <a:off x="0" y="236742"/>
            <a:ext cx="5724644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dirty="0" smtClean="0"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dirty="0" smtClean="0"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dirty="0" smtClean="0"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dirty="0" smtClean="0"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dirty="0" smtClean="0"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dirty="0" smtClean="0"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dirty="0" smtClean="0"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dirty="0" smtClean="0"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dirty="0" smtClean="0"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                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dirty="0" smtClean="0"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       </a:t>
            </a:r>
            <a:r>
              <a:rPr kumimoji="1" lang="ko-K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「출처</a:t>
            </a:r>
            <a:r>
              <a:rPr kumimoji="1" lang="en-US" altLang="ko-K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</a:t>
            </a:r>
            <a:r>
              <a:rPr kumimoji="1" lang="ko-KR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전국보건의료산업노동조합</a:t>
            </a:r>
            <a:r>
              <a:rPr kumimoji="1" lang="en-US" altLang="ko-K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 (2017). 2017</a:t>
            </a:r>
            <a:r>
              <a:rPr kumimoji="1" lang="ko-KR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년 보건의료노동자 실태조사</a:t>
            </a:r>
            <a:r>
              <a:rPr kumimoji="1" lang="en-US" altLang="ko-K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  <a:r>
              <a:rPr kumimoji="1" lang="ko-KR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」</a:t>
            </a:r>
            <a:endParaRPr kumimoji="1" lang="ko-KR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3064" y="906011"/>
            <a:ext cx="2367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표</a:t>
            </a:r>
            <a:r>
              <a:rPr lang="en-US" altLang="ko-KR" sz="1200" dirty="0" smtClean="0"/>
              <a:t>13. </a:t>
            </a:r>
            <a:r>
              <a:rPr lang="ko-KR" altLang="en-US" sz="1200" dirty="0" smtClean="0"/>
              <a:t>직종별 월평균 밤근무 </a:t>
            </a:r>
            <a:r>
              <a:rPr lang="ko-KR" altLang="en-US" sz="1200" dirty="0" err="1" smtClean="0"/>
              <a:t>갯수</a:t>
            </a:r>
            <a:endParaRPr lang="ko-KR" altLang="en-US" sz="1200" dirty="0"/>
          </a:p>
        </p:txBody>
      </p:sp>
      <p:sp>
        <p:nvSpPr>
          <p:cNvPr id="14" name="내용 개체 틀 2"/>
          <p:cNvSpPr txBox="1">
            <a:spLocks/>
          </p:cNvSpPr>
          <p:nvPr/>
        </p:nvSpPr>
        <p:spPr>
          <a:xfrm>
            <a:off x="471182" y="3949438"/>
            <a:ext cx="7986843" cy="438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 smtClean="0"/>
              <a:t>2) </a:t>
            </a:r>
            <a:r>
              <a:rPr lang="ko-KR" altLang="en-US" dirty="0" smtClean="0"/>
              <a:t>휴게시간 부족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797292" y="4776465"/>
          <a:ext cx="7398755" cy="1574003"/>
        </p:xfrm>
        <a:graphic>
          <a:graphicData uri="http://schemas.openxmlformats.org/drawingml/2006/table">
            <a:tbl>
              <a:tblPr/>
              <a:tblGrid>
                <a:gridCol w="1990955"/>
                <a:gridCol w="901300"/>
                <a:gridCol w="901300"/>
                <a:gridCol w="901300"/>
                <a:gridCol w="901300"/>
                <a:gridCol w="901300"/>
                <a:gridCol w="901300"/>
              </a:tblGrid>
              <a:tr h="219910">
                <a:tc rowSpan="2"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latin typeface="맑은 고딕"/>
                          <a:ea typeface="맑은 고딕"/>
                          <a:cs typeface="Times New Roman"/>
                        </a:rPr>
                        <a:t>(</a:t>
                      </a:r>
                      <a:r>
                        <a:rPr lang="ko-KR" sz="900" kern="100" dirty="0">
                          <a:latin typeface="맑은 고딕"/>
                          <a:ea typeface="맑은 고딕"/>
                          <a:cs typeface="Times New Roman"/>
                        </a:rPr>
                        <a:t>단위</a:t>
                      </a:r>
                      <a:r>
                        <a:rPr lang="en-US" sz="900" kern="100" dirty="0">
                          <a:latin typeface="맑은 고딕"/>
                          <a:ea typeface="맑은 고딕"/>
                          <a:cs typeface="Times New Roman"/>
                        </a:rPr>
                        <a:t>: </a:t>
                      </a:r>
                      <a:r>
                        <a:rPr lang="ko-KR" sz="900" kern="100" dirty="0">
                          <a:latin typeface="맑은 고딕"/>
                          <a:ea typeface="맑은 고딕"/>
                          <a:cs typeface="Times New Roman"/>
                        </a:rPr>
                        <a:t>일</a:t>
                      </a:r>
                      <a:r>
                        <a:rPr lang="en-US" sz="900" kern="100" dirty="0">
                          <a:latin typeface="맑은 고딕"/>
                          <a:ea typeface="맑은 고딕"/>
                          <a:cs typeface="Times New Roman"/>
                        </a:rPr>
                        <a:t>, %)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맑은 고딕"/>
                          <a:ea typeface="맑은 고딕"/>
                          <a:cs typeface="Times New Roman"/>
                        </a:rPr>
                        <a:t>주요 직종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9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맑은 고딕"/>
                          <a:ea typeface="맑은 고딕"/>
                          <a:cs typeface="Times New Roman"/>
                        </a:rPr>
                        <a:t>간호사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맑은 고딕"/>
                          <a:ea typeface="맑은 고딕"/>
                          <a:cs typeface="Times New Roman"/>
                        </a:rPr>
                        <a:t>간호조무사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맑은 고딕"/>
                          <a:ea typeface="맑은 고딕"/>
                          <a:cs typeface="Times New Roman"/>
                        </a:rPr>
                        <a:t>의료전문직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맑은 고딕"/>
                          <a:ea typeface="맑은 고딕"/>
                          <a:cs typeface="Times New Roman"/>
                        </a:rPr>
                        <a:t>사무 행정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맑은 고딕"/>
                          <a:ea typeface="맑은 고딕"/>
                          <a:cs typeface="Times New Roman"/>
                        </a:rPr>
                        <a:t>시설 관리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맑은 고딕"/>
                          <a:ea typeface="맑은 고딕"/>
                          <a:cs typeface="Times New Roman"/>
                        </a:rPr>
                        <a:t>그 외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683"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맑은 고딕"/>
                          <a:ea typeface="맑은 고딕"/>
                          <a:cs typeface="Times New Roman"/>
                        </a:rPr>
                        <a:t>연평균 연차일 수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16.5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21.6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18.4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20.9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20.5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19.1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683"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맑은 고딕"/>
                          <a:ea typeface="맑은 고딕"/>
                          <a:cs typeface="Times New Roman"/>
                        </a:rPr>
                        <a:t>연평균 연차 사용일 수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11.4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15.9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12.5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14.4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13.8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13.4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10"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900" kern="100">
                          <a:latin typeface="맑은 고딕"/>
                          <a:ea typeface="맑은 고딕"/>
                          <a:cs typeface="Times New Roman"/>
                        </a:rPr>
                        <a:t>평균 연차소진율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70.0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72.7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67.7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68.1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67.7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0"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맑은 고딕"/>
                          <a:ea typeface="맑은 고딕"/>
                          <a:cs typeface="Times New Roman"/>
                        </a:rPr>
                        <a:t>69.3</a:t>
                      </a:r>
                      <a:endParaRPr lang="ko-KR" sz="10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7">
                <a:tc gridSpan="7"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 kern="100" dirty="0">
                          <a:latin typeface="나눔고딕 Light"/>
                          <a:ea typeface="맑은 고딕"/>
                          <a:cs typeface="Times New Roman"/>
                        </a:rPr>
                        <a:t>*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그 외 직종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: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조식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(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배식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),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시설관리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방사선사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연구직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영양사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경비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/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안내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요양보호사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(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간병인등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),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기타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임상병리사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약사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의무기록사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운전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정신보호사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사무행정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전산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사회복지사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치과기공사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의공직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 err="1">
                          <a:latin typeface="맑은 고딕"/>
                          <a:ea typeface="나눔고딕 Light"/>
                          <a:cs typeface="Times New Roman"/>
                        </a:rPr>
                        <a:t>치과위생사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세탁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간호조무사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보조원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환자이송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작업치료사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안경사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물리치료사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청소</a:t>
                      </a:r>
                      <a:r>
                        <a:rPr lang="en-US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, </a:t>
                      </a:r>
                      <a:r>
                        <a:rPr lang="ko-KR" sz="800" kern="100" dirty="0">
                          <a:latin typeface="맑은 고딕"/>
                          <a:ea typeface="나눔고딕 Light"/>
                          <a:cs typeface="Times New Roman"/>
                        </a:rPr>
                        <a:t>교환</a:t>
                      </a:r>
                      <a:endParaRPr lang="ko-KR" sz="10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6808" name="직사각형 38"/>
          <p:cNvSpPr>
            <a:spLocks noChangeArrowheads="1"/>
          </p:cNvSpPr>
          <p:nvPr/>
        </p:nvSpPr>
        <p:spPr bwMode="auto">
          <a:xfrm>
            <a:off x="2793534" y="5016617"/>
            <a:ext cx="855677" cy="88972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400961" y="6400800"/>
            <a:ext cx="58387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이종선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정헌주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고형면</a:t>
            </a:r>
            <a:r>
              <a:rPr lang="en-US" altLang="ko-KR" sz="1200" dirty="0" smtClean="0"/>
              <a:t>, &amp; </a:t>
            </a:r>
            <a:r>
              <a:rPr lang="ko-KR" altLang="en-US" sz="1200" dirty="0" smtClean="0"/>
              <a:t>김호진</a:t>
            </a:r>
            <a:r>
              <a:rPr lang="en-US" altLang="ko-KR" sz="1200" dirty="0" smtClean="0"/>
              <a:t>(2016), 2016</a:t>
            </a:r>
            <a:r>
              <a:rPr lang="ko-KR" altLang="en-US" sz="1200" dirty="0" smtClean="0"/>
              <a:t>년 보건의료 노동자 실태조사</a:t>
            </a:r>
            <a:endParaRPr lang="ko-KR" alt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823519" y="4430785"/>
            <a:ext cx="27462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표</a:t>
            </a:r>
            <a:r>
              <a:rPr lang="en-US" altLang="ko-KR" sz="1200" dirty="0" smtClean="0"/>
              <a:t>14. </a:t>
            </a:r>
            <a:r>
              <a:rPr lang="ko-KR" altLang="en-US" sz="1200" dirty="0" smtClean="0"/>
              <a:t>연평균 연차일 수 및 </a:t>
            </a:r>
            <a:r>
              <a:rPr lang="ko-KR" altLang="en-US" sz="1200" dirty="0" err="1" smtClean="0"/>
              <a:t>연차소진율</a:t>
            </a:r>
            <a:r>
              <a:rPr lang="ko-KR" altLang="en-US" sz="1200" dirty="0" smtClean="0"/>
              <a:t> </a:t>
            </a:r>
            <a:endParaRPr lang="ko-KR" alt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32</a:t>
            </a:fld>
            <a:endParaRPr lang="ko-KR" altLang="en-US"/>
          </a:p>
        </p:txBody>
      </p:sp>
      <p:grpSp>
        <p:nvGrpSpPr>
          <p:cNvPr id="12" name="그룹 11"/>
          <p:cNvGrpSpPr/>
          <p:nvPr/>
        </p:nvGrpSpPr>
        <p:grpSpPr>
          <a:xfrm>
            <a:off x="134224" y="918595"/>
            <a:ext cx="4295163" cy="4215467"/>
            <a:chOff x="0" y="910206"/>
            <a:chExt cx="5514975" cy="2871219"/>
          </a:xfrm>
        </p:grpSpPr>
        <p:pic>
          <p:nvPicPr>
            <p:cNvPr id="78851" name="그림 1070"/>
            <p:cNvPicPr>
              <a:picLocks noChangeAspect="1" noChangeArrowheads="1"/>
            </p:cNvPicPr>
            <p:nvPr/>
          </p:nvPicPr>
          <p:blipFill>
            <a:blip r:embed="rId2" cstate="print"/>
            <a:srcRect b="89488"/>
            <a:stretch>
              <a:fillRect/>
            </a:stretch>
          </p:blipFill>
          <p:spPr bwMode="auto">
            <a:xfrm>
              <a:off x="0" y="910206"/>
              <a:ext cx="5514975" cy="447675"/>
            </a:xfrm>
            <a:prstGeom prst="rect">
              <a:avLst/>
            </a:prstGeom>
            <a:noFill/>
          </p:spPr>
        </p:pic>
        <p:pic>
          <p:nvPicPr>
            <p:cNvPr id="78849" name="그림 1071"/>
            <p:cNvPicPr>
              <a:picLocks noChangeAspect="1" noChangeArrowheads="1"/>
            </p:cNvPicPr>
            <p:nvPr/>
          </p:nvPicPr>
          <p:blipFill>
            <a:blip r:embed="rId2" cstate="print"/>
            <a:srcRect t="43050"/>
            <a:stretch>
              <a:fillRect/>
            </a:stretch>
          </p:blipFill>
          <p:spPr bwMode="auto">
            <a:xfrm>
              <a:off x="0" y="1362075"/>
              <a:ext cx="5514975" cy="2419350"/>
            </a:xfrm>
            <a:prstGeom prst="rect">
              <a:avLst/>
            </a:prstGeom>
            <a:noFill/>
          </p:spPr>
        </p:pic>
        <p:sp>
          <p:nvSpPr>
            <p:cNvPr id="78850" name="직사각형 39"/>
            <p:cNvSpPr>
              <a:spLocks noChangeArrowheads="1"/>
            </p:cNvSpPr>
            <p:nvPr/>
          </p:nvSpPr>
          <p:spPr bwMode="auto">
            <a:xfrm>
              <a:off x="390525" y="2444750"/>
              <a:ext cx="5057775" cy="200025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167779" y="543051"/>
            <a:ext cx="3322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표</a:t>
            </a:r>
            <a:r>
              <a:rPr kumimoji="1" lang="en-US" altLang="ko-KR" sz="1200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15.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돋움" pitchFamily="50" charset="-127"/>
              </a:rPr>
              <a:t>각 특성 별 주 평균 식사 거르는 횟수</a:t>
            </a: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0" y="1362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8855" name="Rectangle 7"/>
          <p:cNvSpPr>
            <a:spLocks noChangeArrowheads="1"/>
          </p:cNvSpPr>
          <p:nvPr/>
        </p:nvSpPr>
        <p:spPr bwMode="auto">
          <a:xfrm>
            <a:off x="1728132" y="5247265"/>
            <a:ext cx="54248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[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출처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전국보건의료산업노동조합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 (2017). 2017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년 보건의료노동자 실태조사</a:t>
            </a:r>
            <a:r>
              <a:rPr kumimoji="1" lang="en-US" altLang="ko-KR" sz="1200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]</a:t>
            </a: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4513277" y="889233"/>
            <a:ext cx="4328719" cy="4202884"/>
            <a:chOff x="0" y="457200"/>
            <a:chExt cx="5448300" cy="2876550"/>
          </a:xfrm>
        </p:grpSpPr>
        <p:pic>
          <p:nvPicPr>
            <p:cNvPr id="78857" name="그림 1072"/>
            <p:cNvPicPr>
              <a:picLocks noChangeAspect="1" noChangeArrowheads="1"/>
            </p:cNvPicPr>
            <p:nvPr/>
          </p:nvPicPr>
          <p:blipFill>
            <a:blip r:embed="rId3" cstate="print"/>
            <a:srcRect b="89037"/>
            <a:stretch>
              <a:fillRect/>
            </a:stretch>
          </p:blipFill>
          <p:spPr bwMode="auto">
            <a:xfrm>
              <a:off x="0" y="457200"/>
              <a:ext cx="5448300" cy="466725"/>
            </a:xfrm>
            <a:prstGeom prst="rect">
              <a:avLst/>
            </a:prstGeom>
            <a:noFill/>
          </p:spPr>
        </p:pic>
        <p:pic>
          <p:nvPicPr>
            <p:cNvPr id="78856" name="그림 1073"/>
            <p:cNvPicPr>
              <a:picLocks noChangeAspect="1" noChangeArrowheads="1"/>
            </p:cNvPicPr>
            <p:nvPr/>
          </p:nvPicPr>
          <p:blipFill>
            <a:blip r:embed="rId3" cstate="print"/>
            <a:srcRect t="43605"/>
            <a:stretch>
              <a:fillRect/>
            </a:stretch>
          </p:blipFill>
          <p:spPr bwMode="auto">
            <a:xfrm>
              <a:off x="0" y="923925"/>
              <a:ext cx="5448300" cy="2409825"/>
            </a:xfrm>
            <a:prstGeom prst="rect">
              <a:avLst/>
            </a:prstGeom>
            <a:noFill/>
          </p:spPr>
        </p:pic>
        <p:sp>
          <p:nvSpPr>
            <p:cNvPr id="78858" name="직사각형 40"/>
            <p:cNvSpPr>
              <a:spLocks noChangeArrowheads="1"/>
            </p:cNvSpPr>
            <p:nvPr/>
          </p:nvSpPr>
          <p:spPr bwMode="auto">
            <a:xfrm>
              <a:off x="371475" y="2005013"/>
              <a:ext cx="5057775" cy="200025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78859" name="Rectangle 11"/>
          <p:cNvSpPr>
            <a:spLocks noChangeArrowheads="1"/>
          </p:cNvSpPr>
          <p:nvPr/>
        </p:nvSpPr>
        <p:spPr bwMode="auto">
          <a:xfrm>
            <a:off x="4613945" y="544032"/>
            <a:ext cx="27767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표</a:t>
            </a:r>
            <a:r>
              <a:rPr kumimoji="1" lang="en-US" altLang="ko-KR" sz="1200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16.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돋움" pitchFamily="50" charset="-127"/>
              </a:rPr>
              <a:t>각 특성 별 주 평균 식사시간</a:t>
            </a: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8860" name="Rectangle 12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2481" y="181383"/>
            <a:ext cx="7886700" cy="38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b="1" dirty="0" smtClean="0"/>
              <a:t>3) </a:t>
            </a:r>
            <a:r>
              <a:rPr lang="ko-KR" altLang="en-US" sz="1800" b="1" dirty="0" smtClean="0"/>
              <a:t>보장받지 못하는 모성보호 </a:t>
            </a:r>
            <a:endParaRPr lang="ko-KR" altLang="en-US" sz="1800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33</a:t>
            </a:fld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226503" y="1119928"/>
            <a:ext cx="3993159" cy="4173525"/>
            <a:chOff x="0" y="440422"/>
            <a:chExt cx="5562600" cy="3312428"/>
          </a:xfrm>
        </p:grpSpPr>
        <p:pic>
          <p:nvPicPr>
            <p:cNvPr id="75779" name="그림 1060"/>
            <p:cNvPicPr>
              <a:picLocks noChangeAspect="1" noChangeArrowheads="1"/>
            </p:cNvPicPr>
            <p:nvPr/>
          </p:nvPicPr>
          <p:blipFill>
            <a:blip r:embed="rId2" cstate="print"/>
            <a:srcRect b="89003"/>
            <a:stretch>
              <a:fillRect/>
            </a:stretch>
          </p:blipFill>
          <p:spPr bwMode="auto">
            <a:xfrm>
              <a:off x="0" y="440422"/>
              <a:ext cx="5534025" cy="561975"/>
            </a:xfrm>
            <a:prstGeom prst="rect">
              <a:avLst/>
            </a:prstGeom>
            <a:noFill/>
          </p:spPr>
        </p:pic>
        <p:pic>
          <p:nvPicPr>
            <p:cNvPr id="75778" name="그림 1061"/>
            <p:cNvPicPr>
              <a:picLocks noChangeAspect="1" noChangeArrowheads="1"/>
            </p:cNvPicPr>
            <p:nvPr/>
          </p:nvPicPr>
          <p:blipFill>
            <a:blip r:embed="rId2" cstate="print"/>
            <a:srcRect t="31538" b="44597"/>
            <a:stretch>
              <a:fillRect/>
            </a:stretch>
          </p:blipFill>
          <p:spPr bwMode="auto">
            <a:xfrm>
              <a:off x="0" y="1019175"/>
              <a:ext cx="5534025" cy="1228725"/>
            </a:xfrm>
            <a:prstGeom prst="rect">
              <a:avLst/>
            </a:prstGeom>
            <a:noFill/>
          </p:spPr>
        </p:pic>
        <p:pic>
          <p:nvPicPr>
            <p:cNvPr id="75777" name="그림 1062"/>
            <p:cNvPicPr>
              <a:picLocks noChangeAspect="1" noChangeArrowheads="1"/>
            </p:cNvPicPr>
            <p:nvPr/>
          </p:nvPicPr>
          <p:blipFill>
            <a:blip r:embed="rId2" cstate="print"/>
            <a:srcRect t="70552"/>
            <a:stretch>
              <a:fillRect/>
            </a:stretch>
          </p:blipFill>
          <p:spPr bwMode="auto">
            <a:xfrm>
              <a:off x="0" y="2247900"/>
              <a:ext cx="5534025" cy="1504950"/>
            </a:xfrm>
            <a:prstGeom prst="rect">
              <a:avLst/>
            </a:prstGeom>
            <a:noFill/>
          </p:spPr>
        </p:pic>
        <p:sp>
          <p:nvSpPr>
            <p:cNvPr id="75780" name="직사각형 35"/>
            <p:cNvSpPr>
              <a:spLocks noChangeArrowheads="1"/>
            </p:cNvSpPr>
            <p:nvPr/>
          </p:nvSpPr>
          <p:spPr bwMode="auto">
            <a:xfrm>
              <a:off x="438150" y="1023938"/>
              <a:ext cx="5124450" cy="144462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783" name="Rectangle 7"/>
          <p:cNvSpPr>
            <a:spLocks noChangeArrowheads="1"/>
          </p:cNvSpPr>
          <p:nvPr/>
        </p:nvSpPr>
        <p:spPr bwMode="auto">
          <a:xfrm>
            <a:off x="0" y="1019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4412609" y="1115735"/>
            <a:ext cx="4269998" cy="4110605"/>
            <a:chOff x="0" y="457200"/>
            <a:chExt cx="5629275" cy="3076575"/>
          </a:xfrm>
        </p:grpSpPr>
        <p:sp>
          <p:nvSpPr>
            <p:cNvPr id="75781" name="Rectangle 5"/>
            <p:cNvSpPr>
              <a:spLocks noChangeArrowheads="1"/>
            </p:cNvSpPr>
            <p:nvPr/>
          </p:nvSpPr>
          <p:spPr bwMode="auto">
            <a:xfrm>
              <a:off x="192947" y="514098"/>
              <a:ext cx="495789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T7"/>
                </a:rPr>
                <a:t>[</a:t>
              </a:r>
              <a:r>
                <a:rPr kumimoji="1" lang="ko-KR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T7"/>
                </a:rPr>
                <a:t>표</a:t>
              </a:r>
              <a:r>
                <a:rPr kumimoji="1" lang="en-US" altLang="ko-KR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T7"/>
                </a:rPr>
                <a:t>] </a:t>
              </a:r>
              <a:r>
                <a:rPr kumimoji="1" lang="ko-KR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돋움" pitchFamily="50" charset="-127"/>
                </a:rPr>
                <a:t>각 특성 별 임신 중 초과</a:t>
              </a:r>
              <a:r>
                <a:rPr kumimoji="1" lang="en-US" altLang="ko-KR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돋움" pitchFamily="50" charset="-127"/>
                </a:rPr>
                <a:t>·</a:t>
              </a:r>
              <a:r>
                <a:rPr kumimoji="1" lang="ko-KR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돋움" pitchFamily="50" charset="-127"/>
                </a:rPr>
                <a:t>야간근로 경험</a:t>
              </a:r>
              <a:endParaRPr kumimoji="1" lang="ko-KR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pic>
          <p:nvPicPr>
            <p:cNvPr id="75787" name="그림 1063"/>
            <p:cNvPicPr>
              <a:picLocks noChangeAspect="1" noChangeArrowheads="1"/>
            </p:cNvPicPr>
            <p:nvPr/>
          </p:nvPicPr>
          <p:blipFill>
            <a:blip r:embed="rId3" cstate="print"/>
            <a:srcRect l="1389" b="89384"/>
            <a:stretch>
              <a:fillRect/>
            </a:stretch>
          </p:blipFill>
          <p:spPr bwMode="auto">
            <a:xfrm>
              <a:off x="0" y="457200"/>
              <a:ext cx="5553075" cy="714375"/>
            </a:xfrm>
            <a:prstGeom prst="rect">
              <a:avLst/>
            </a:prstGeom>
            <a:noFill/>
          </p:spPr>
        </p:pic>
        <p:pic>
          <p:nvPicPr>
            <p:cNvPr id="75786" name="그림 1064"/>
            <p:cNvPicPr>
              <a:picLocks noChangeAspect="1" noChangeArrowheads="1"/>
            </p:cNvPicPr>
            <p:nvPr/>
          </p:nvPicPr>
          <p:blipFill>
            <a:blip r:embed="rId3" cstate="print"/>
            <a:srcRect l="1907" t="31381" b="44731"/>
            <a:stretch>
              <a:fillRect/>
            </a:stretch>
          </p:blipFill>
          <p:spPr bwMode="auto">
            <a:xfrm>
              <a:off x="0" y="1171575"/>
              <a:ext cx="5600700" cy="1143000"/>
            </a:xfrm>
            <a:prstGeom prst="rect">
              <a:avLst/>
            </a:prstGeom>
            <a:noFill/>
          </p:spPr>
        </p:pic>
        <p:pic>
          <p:nvPicPr>
            <p:cNvPr id="75785" name="그림 1065"/>
            <p:cNvPicPr>
              <a:picLocks noChangeAspect="1" noChangeArrowheads="1"/>
            </p:cNvPicPr>
            <p:nvPr/>
          </p:nvPicPr>
          <p:blipFill>
            <a:blip r:embed="rId3" cstate="print"/>
            <a:srcRect l="1215" t="70726" b="388"/>
            <a:stretch>
              <a:fillRect/>
            </a:stretch>
          </p:blipFill>
          <p:spPr bwMode="auto">
            <a:xfrm>
              <a:off x="0" y="2314575"/>
              <a:ext cx="5629275" cy="1219200"/>
            </a:xfrm>
            <a:prstGeom prst="rect">
              <a:avLst/>
            </a:prstGeom>
            <a:noFill/>
          </p:spPr>
        </p:pic>
        <p:sp>
          <p:nvSpPr>
            <p:cNvPr id="75788" name="직사각형 36"/>
            <p:cNvSpPr>
              <a:spLocks noChangeArrowheads="1"/>
            </p:cNvSpPr>
            <p:nvPr/>
          </p:nvSpPr>
          <p:spPr bwMode="auto">
            <a:xfrm>
              <a:off x="381000" y="1174750"/>
              <a:ext cx="5181600" cy="13335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75790" name="Rectangle 1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791" name="Rectangle 15"/>
          <p:cNvSpPr>
            <a:spLocks noChangeArrowheads="1"/>
          </p:cNvSpPr>
          <p:nvPr/>
        </p:nvSpPr>
        <p:spPr bwMode="auto">
          <a:xfrm>
            <a:off x="0" y="2314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5792" name="Rectangle 16"/>
          <p:cNvSpPr>
            <a:spLocks noChangeArrowheads="1"/>
          </p:cNvSpPr>
          <p:nvPr/>
        </p:nvSpPr>
        <p:spPr bwMode="auto">
          <a:xfrm>
            <a:off x="2142918" y="5458968"/>
            <a:ext cx="408637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「출처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전국보건의료산업노동조합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 (2017). 20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실태조사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」</a:t>
            </a: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81059" y="822121"/>
            <a:ext cx="2710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표</a:t>
            </a:r>
            <a:r>
              <a:rPr lang="en-US" altLang="ko-KR" sz="1200" dirty="0" smtClean="0"/>
              <a:t>18.  </a:t>
            </a:r>
            <a:r>
              <a:rPr lang="ko-KR" altLang="en-US" sz="1200" dirty="0" smtClean="0"/>
              <a:t>각 </a:t>
            </a:r>
            <a:r>
              <a:rPr lang="ko-KR" altLang="en-US" sz="1200" dirty="0" err="1" smtClean="0"/>
              <a:t>특성별</a:t>
            </a:r>
            <a:r>
              <a:rPr lang="ko-KR" altLang="en-US" sz="1200" dirty="0" smtClean="0"/>
              <a:t> 모성보호제도 사용률</a:t>
            </a:r>
            <a:endParaRPr lang="ko-KR" alt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370515" y="798352"/>
            <a:ext cx="3127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표</a:t>
            </a:r>
            <a:r>
              <a:rPr lang="en-US" altLang="ko-KR" sz="1200" dirty="0" smtClean="0"/>
              <a:t>17.  </a:t>
            </a:r>
            <a:r>
              <a:rPr lang="ko-KR" altLang="en-US" sz="1200" dirty="0" smtClean="0"/>
              <a:t>각 </a:t>
            </a:r>
            <a:r>
              <a:rPr lang="ko-KR" altLang="en-US" sz="1200" dirty="0" err="1" smtClean="0"/>
              <a:t>특성별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임신중</a:t>
            </a:r>
            <a:r>
              <a:rPr lang="ko-KR" altLang="en-US" sz="1200" dirty="0" smtClean="0"/>
              <a:t> 초과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야간근로 경험</a:t>
            </a:r>
            <a:endParaRPr lang="ko-KR" alt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3816" y="2020389"/>
            <a:ext cx="7886700" cy="404077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병원 내 인권침해 대응 매뉴얼 및 처분 근거규정 마련</a:t>
            </a:r>
            <a:endParaRPr lang="en-US" altLang="ko-KR" sz="24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경력간호사 채용 활성화</a:t>
            </a:r>
            <a:endParaRPr lang="en-US" altLang="ko-KR" sz="24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바쁜 </a:t>
            </a:r>
            <a:r>
              <a:rPr lang="ko-KR" altLang="en-US" sz="2400" dirty="0" err="1" smtClean="0"/>
              <a:t>근무시간대</a:t>
            </a:r>
            <a:r>
              <a:rPr lang="ko-KR" altLang="en-US" sz="2400" dirty="0" smtClean="0"/>
              <a:t> 시간제간호사 지원</a:t>
            </a:r>
            <a:endParaRPr lang="en-US" altLang="ko-KR" sz="2400" dirty="0" smtClean="0"/>
          </a:p>
          <a:p>
            <a:pPr>
              <a:buFont typeface="Wingdings" pitchFamily="2" charset="2"/>
              <a:buChar char="u"/>
            </a:pPr>
            <a:r>
              <a:rPr lang="ko-KR" altLang="en-US" sz="2400" dirty="0" smtClean="0"/>
              <a:t> 간호사 근무개선을 위한 연구용역 실시</a:t>
            </a:r>
            <a:endParaRPr lang="en-US" altLang="ko-KR" sz="24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400" dirty="0" smtClean="0"/>
              <a:t>  </a:t>
            </a:r>
            <a:r>
              <a:rPr lang="ko-KR" altLang="en-US" sz="2400" dirty="0" smtClean="0"/>
              <a:t>신규간호사 </a:t>
            </a:r>
            <a:r>
              <a:rPr lang="ko-KR" altLang="en-US" sz="2400" dirty="0" err="1" smtClean="0"/>
              <a:t>대기순번제</a:t>
            </a:r>
            <a:r>
              <a:rPr lang="ko-KR" altLang="en-US" sz="2400" dirty="0" smtClean="0"/>
              <a:t> 근절 가이드라인 개발</a:t>
            </a:r>
            <a:endParaRPr lang="en-US" altLang="ko-KR" sz="24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업무강도에 맞는 적절한 보수체계 개선</a:t>
            </a:r>
            <a:endParaRPr lang="en-US" altLang="ko-KR" sz="24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일과 생활이 양립될 수 있는 간호사 복지제도 지원</a:t>
            </a:r>
            <a:endParaRPr lang="en-US" altLang="ko-KR" sz="24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의료기관 인증평가 관련 업무분담 및 보상 개선</a:t>
            </a:r>
            <a:endParaRPr lang="ko-KR" altLang="en-US" sz="2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34</a:t>
            </a:fld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585107" y="434794"/>
            <a:ext cx="7886700" cy="1097914"/>
          </a:xfrm>
        </p:spPr>
        <p:txBody>
          <a:bodyPr>
            <a:normAutofit/>
          </a:bodyPr>
          <a:lstStyle/>
          <a:p>
            <a:r>
              <a:rPr lang="ko-KR" altLang="en-US" sz="2400" b="1" dirty="0" smtClean="0">
                <a:solidFill>
                  <a:srgbClr val="FF0000"/>
                </a:solidFill>
              </a:rPr>
              <a:t>향후</a:t>
            </a:r>
            <a:r>
              <a:rPr lang="ko-KR" altLang="en-US" sz="2400" b="1" dirty="0" smtClean="0"/>
              <a:t> 병원 내 인권침해 대응 매뉴얼 및 </a:t>
            </a:r>
            <a:r>
              <a:rPr lang="en-US" altLang="ko-KR" sz="2400" b="1" dirty="0" smtClean="0"/>
              <a:t/>
            </a:r>
            <a:br>
              <a:rPr lang="en-US" altLang="ko-KR" sz="2400" b="1" dirty="0" smtClean="0"/>
            </a:br>
            <a:r>
              <a:rPr lang="en-US" altLang="ko-KR" sz="2400" b="1" dirty="0" smtClean="0"/>
              <a:t>                               </a:t>
            </a:r>
            <a:r>
              <a:rPr lang="ko-KR" altLang="en-US" sz="2400" b="1" dirty="0" smtClean="0"/>
              <a:t>처분 근거규정 마련이</a:t>
            </a:r>
            <a:r>
              <a:rPr lang="en-US" altLang="ko-KR" sz="2400" b="1" dirty="0" smtClean="0"/>
              <a:t>  </a:t>
            </a:r>
            <a:r>
              <a:rPr lang="ko-KR" altLang="en-US" sz="2400" b="1" dirty="0" smtClean="0"/>
              <a:t>필요함</a:t>
            </a:r>
            <a:r>
              <a:rPr lang="en-US" altLang="ko-KR" sz="2400" b="1" dirty="0" smtClean="0"/>
              <a:t>…</a:t>
            </a:r>
            <a:endParaRPr lang="ko-KR" altLang="en-US" sz="2400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986726"/>
            <a:ext cx="7886700" cy="867241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ko-KR" altLang="en-US" sz="1800" b="1" dirty="0" err="1" smtClean="0"/>
              <a:t>저평가</a:t>
            </a:r>
            <a:r>
              <a:rPr lang="ko-KR" altLang="en-US" sz="1800" b="1" dirty="0" smtClean="0"/>
              <a:t> 받고 있는 간호활동</a:t>
            </a:r>
            <a:endParaRPr lang="en-US" altLang="ko-KR" sz="1800" b="1" dirty="0" smtClean="0"/>
          </a:p>
          <a:p>
            <a:pPr marL="342900" indent="-342900">
              <a:buNone/>
            </a:pPr>
            <a:r>
              <a:rPr lang="en-US" altLang="ko-KR" sz="1800" b="1" dirty="0" smtClean="0"/>
              <a:t>1) </a:t>
            </a:r>
            <a:r>
              <a:rPr lang="ko-KR" altLang="en-US" sz="1800" b="1" dirty="0" err="1" smtClean="0"/>
              <a:t>간호관리료</a:t>
            </a:r>
            <a:r>
              <a:rPr lang="ko-KR" altLang="en-US" sz="1800" b="1" dirty="0" smtClean="0"/>
              <a:t> 개선</a:t>
            </a:r>
            <a:endParaRPr lang="ko-KR" altLang="en-US" sz="1800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35</a:t>
            </a:fld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98940"/>
          </a:xfrm>
        </p:spPr>
        <p:txBody>
          <a:bodyPr>
            <a:normAutofit/>
          </a:bodyPr>
          <a:lstStyle/>
          <a:p>
            <a:r>
              <a:rPr lang="ko-KR" altLang="en-US" sz="2800" b="1" dirty="0" smtClean="0"/>
              <a:t>간호조직 내 </a:t>
            </a:r>
            <a:r>
              <a:rPr lang="ko-KR" altLang="en-US" sz="2800" b="1" dirty="0" err="1" smtClean="0"/>
              <a:t>태움현상</a:t>
            </a:r>
            <a:r>
              <a:rPr lang="ko-KR" altLang="en-US" sz="2800" b="1" dirty="0" smtClean="0"/>
              <a:t> 요인</a:t>
            </a:r>
            <a:r>
              <a:rPr lang="en-US" altLang="ko-KR" sz="2800" b="1" dirty="0" smtClean="0"/>
              <a:t>: </a:t>
            </a:r>
            <a:r>
              <a:rPr lang="ko-KR" altLang="en-US" sz="2800" b="1" dirty="0" err="1" smtClean="0"/>
              <a:t>정책적요소</a:t>
            </a:r>
            <a:endParaRPr lang="ko-KR" altLang="en-US" sz="2800" b="1" dirty="0"/>
          </a:p>
        </p:txBody>
      </p:sp>
      <p:pic>
        <p:nvPicPr>
          <p:cNvPr id="6" name="그림 5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tretch>
            <a:fillRect/>
          </a:stretch>
        </p:blipFill>
        <p:spPr>
          <a:xfrm>
            <a:off x="792392" y="1761005"/>
            <a:ext cx="5143186" cy="47956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80501" y="1324103"/>
            <a:ext cx="2220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표</a:t>
            </a:r>
            <a:r>
              <a:rPr lang="en-US" altLang="ko-KR" sz="1200" dirty="0" smtClean="0"/>
              <a:t>19. 2017 </a:t>
            </a:r>
            <a:r>
              <a:rPr lang="ko-KR" altLang="en-US" sz="1200" dirty="0" smtClean="0"/>
              <a:t>입원병실 보유기관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</a:t>
            </a:r>
            <a:r>
              <a:rPr lang="ko-KR" altLang="en-US" sz="1200" dirty="0" smtClean="0"/>
              <a:t>간호등급 현황 </a:t>
            </a:r>
            <a:endParaRPr lang="ko-KR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6277082" y="1367205"/>
            <a:ext cx="1792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보건복지부</a:t>
            </a:r>
            <a:r>
              <a:rPr lang="en-US" altLang="ko-KR" sz="1200" dirty="0" smtClean="0"/>
              <a:t>(2017)</a:t>
            </a:r>
          </a:p>
          <a:p>
            <a:r>
              <a:rPr lang="en-US" altLang="ko-KR" sz="1200" dirty="0" smtClean="0"/>
              <a:t>             www.mohw.go.kr]</a:t>
            </a:r>
            <a:endParaRPr lang="ko-KR" altLang="en-US" sz="1200" dirty="0"/>
          </a:p>
        </p:txBody>
      </p:sp>
      <p:sp>
        <p:nvSpPr>
          <p:cNvPr id="9" name="직사각형 8"/>
          <p:cNvSpPr/>
          <p:nvPr/>
        </p:nvSpPr>
        <p:spPr>
          <a:xfrm>
            <a:off x="6200503" y="2133600"/>
            <a:ext cx="2734491" cy="43107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235337" y="2203268"/>
            <a:ext cx="265611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신창현의원 </a:t>
            </a:r>
            <a:r>
              <a:rPr lang="en-US" altLang="ko-KR" sz="1400" b="1" dirty="0" smtClean="0"/>
              <a:t>(2018.03.9 </a:t>
            </a:r>
            <a:r>
              <a:rPr lang="ko-KR" altLang="en-US" sz="1400" b="1" dirty="0" smtClean="0"/>
              <a:t>발의</a:t>
            </a:r>
            <a:r>
              <a:rPr lang="en-US" altLang="ko-KR" sz="1400" b="1" dirty="0" smtClean="0"/>
              <a:t>)</a:t>
            </a:r>
          </a:p>
          <a:p>
            <a:r>
              <a:rPr lang="ko-KR" altLang="en-US" sz="1400" b="1" dirty="0" smtClean="0"/>
              <a:t>적정환자수 규정 </a:t>
            </a:r>
            <a:r>
              <a:rPr lang="ko-KR" altLang="en-US" sz="1400" b="1" dirty="0" err="1" smtClean="0"/>
              <a:t>위반시</a:t>
            </a:r>
            <a:r>
              <a:rPr lang="ko-KR" altLang="en-US" sz="1400" b="1" dirty="0" smtClean="0"/>
              <a:t> 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징역 및 벌금조항 신설</a:t>
            </a:r>
            <a:endParaRPr lang="en-US" altLang="ko-KR" sz="1400" b="1" dirty="0" smtClean="0"/>
          </a:p>
          <a:p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의료법 </a:t>
            </a:r>
            <a:r>
              <a:rPr lang="ko-KR" altLang="en-US" sz="1400" b="1" dirty="0" err="1" smtClean="0"/>
              <a:t>일부개정법률안</a:t>
            </a:r>
            <a:r>
              <a:rPr lang="ko-KR" altLang="en-US" sz="1400" b="1" dirty="0" smtClean="0"/>
              <a:t> 발의</a:t>
            </a:r>
            <a:endParaRPr lang="en-US" altLang="ko-KR" sz="1400" b="1" dirty="0" smtClean="0"/>
          </a:p>
          <a:p>
            <a:endParaRPr lang="en-US" altLang="ko-KR" sz="1400" b="1" dirty="0" smtClean="0"/>
          </a:p>
          <a:p>
            <a:r>
              <a:rPr lang="ko-KR" altLang="en-US" sz="1400" b="1" dirty="0" smtClean="0"/>
              <a:t>간호사 </a:t>
            </a:r>
            <a:r>
              <a:rPr lang="ko-KR" altLang="en-US" sz="1400" b="1" dirty="0" err="1" smtClean="0"/>
              <a:t>태움문화는</a:t>
            </a:r>
            <a:r>
              <a:rPr lang="ko-KR" altLang="en-US" sz="1400" b="1" dirty="0" smtClean="0"/>
              <a:t> 개인의 품성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이라기 보다는 </a:t>
            </a:r>
            <a:r>
              <a:rPr lang="ko-KR" altLang="en-US" sz="1400" b="1" dirty="0" err="1" smtClean="0"/>
              <a:t>두사람이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할일을</a:t>
            </a:r>
            <a:endParaRPr lang="en-US" altLang="ko-KR" sz="1400" b="1" dirty="0" smtClean="0"/>
          </a:p>
          <a:p>
            <a:r>
              <a:rPr lang="ko-KR" altLang="en-US" sz="1400" b="1" dirty="0" err="1" smtClean="0"/>
              <a:t>한사람이</a:t>
            </a:r>
            <a:r>
              <a:rPr lang="ko-KR" altLang="en-US" sz="1400" b="1" dirty="0" smtClean="0"/>
              <a:t> 하도록 강요하는 격무와 과로의 구조적 요인에서 기인</a:t>
            </a:r>
            <a:endParaRPr lang="en-US" altLang="ko-KR" sz="1400" b="1" dirty="0" smtClean="0"/>
          </a:p>
          <a:p>
            <a:endParaRPr lang="en-US" altLang="ko-KR" sz="1400" b="1" dirty="0" smtClean="0"/>
          </a:p>
          <a:p>
            <a:r>
              <a:rPr lang="ko-KR" altLang="en-US" sz="1400" b="1" dirty="0" smtClean="0"/>
              <a:t>인력부족으로 인해 간호사가 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장시간 노동에 노출되어 피로도가 쌓이게 되면 간호사 상호간의</a:t>
            </a:r>
            <a:endParaRPr lang="en-US" altLang="ko-KR" sz="1400" b="1" dirty="0" smtClean="0"/>
          </a:p>
          <a:p>
            <a:r>
              <a:rPr lang="ko-KR" altLang="en-US" sz="1400" b="1" dirty="0" err="1" smtClean="0"/>
              <a:t>문제뿐만아니라</a:t>
            </a:r>
            <a:r>
              <a:rPr lang="ko-KR" altLang="en-US" sz="1400" b="1" dirty="0" smtClean="0"/>
              <a:t> 환자들에게도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피해가 돌아가데 </a:t>
            </a:r>
            <a:r>
              <a:rPr lang="ko-KR" altLang="en-US" sz="1400" b="1" dirty="0" err="1" smtClean="0"/>
              <a:t>될것</a:t>
            </a:r>
            <a:endParaRPr lang="en-US" altLang="ko-KR" sz="1400" b="1" dirty="0" smtClean="0"/>
          </a:p>
          <a:p>
            <a:endParaRPr lang="en-US" altLang="ko-KR" sz="1400" b="1" dirty="0" smtClean="0"/>
          </a:p>
          <a:p>
            <a:r>
              <a:rPr lang="ko-KR" altLang="en-US" sz="1400" b="1" dirty="0" smtClean="0"/>
              <a:t>간호인력 확충에 따른 근무여건을 개선할 경우 간호서비스 질이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좋아지고 의료사고도 </a:t>
            </a:r>
            <a:r>
              <a:rPr lang="ko-KR" altLang="en-US" sz="1400" b="1" dirty="0" err="1" smtClean="0"/>
              <a:t>감소할것</a:t>
            </a:r>
            <a:endParaRPr lang="ko-KR" altLang="en-US" sz="1400" b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331560"/>
          </a:xfrm>
        </p:spPr>
        <p:txBody>
          <a:bodyPr>
            <a:noAutofit/>
          </a:bodyPr>
          <a:lstStyle/>
          <a:p>
            <a:r>
              <a:rPr lang="en-US" altLang="ko-KR" sz="1800" b="1" dirty="0" smtClean="0">
                <a:latin typeface="+mn-ea"/>
                <a:ea typeface="+mn-ea"/>
              </a:rPr>
              <a:t>2) </a:t>
            </a:r>
            <a:r>
              <a:rPr lang="ko-KR" altLang="en-US" sz="1800" b="1" dirty="0" smtClean="0">
                <a:latin typeface="+mn-ea"/>
                <a:ea typeface="+mn-ea"/>
              </a:rPr>
              <a:t>만성적 간호인력 부족</a:t>
            </a:r>
            <a:endParaRPr lang="ko-KR" altLang="en-US" sz="1800" b="1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010194"/>
            <a:ext cx="7886700" cy="5166769"/>
          </a:xfrm>
        </p:spPr>
        <p:txBody>
          <a:bodyPr>
            <a:normAutofit lnSpcReduction="10000"/>
          </a:bodyPr>
          <a:lstStyle/>
          <a:p>
            <a:r>
              <a:rPr lang="ko-KR" altLang="en-US" sz="1800" dirty="0" smtClean="0"/>
              <a:t>만성적 간호인력 부족으로 의료현장 내 간호사 수요</a:t>
            </a:r>
            <a:r>
              <a:rPr lang="en-US" altLang="ko-KR" sz="1800" dirty="0" smtClean="0"/>
              <a:t>-</a:t>
            </a:r>
            <a:r>
              <a:rPr lang="ko-KR" altLang="en-US" sz="1800" dirty="0" smtClean="0"/>
              <a:t>공급의 불균형 발생</a:t>
            </a:r>
            <a:endParaRPr lang="en-US" altLang="ko-KR" sz="1800" dirty="0" smtClean="0"/>
          </a:p>
          <a:p>
            <a:endParaRPr lang="en-US" altLang="ko-KR" sz="1800" dirty="0" smtClean="0"/>
          </a:p>
          <a:p>
            <a:r>
              <a:rPr lang="ko-KR" altLang="en-US" sz="1800" dirty="0" smtClean="0"/>
              <a:t>우리나라 의료기관 </a:t>
            </a:r>
            <a:r>
              <a:rPr lang="ko-KR" altLang="en-US" sz="1800" u="sng" dirty="0" smtClean="0"/>
              <a:t>활동간호사 수</a:t>
            </a:r>
            <a:r>
              <a:rPr lang="ko-KR" altLang="en-US" sz="1800" dirty="0" smtClean="0"/>
              <a:t>는 </a:t>
            </a:r>
            <a:r>
              <a:rPr lang="en-US" altLang="ko-KR" sz="1800" dirty="0" smtClean="0"/>
              <a:t>OECD </a:t>
            </a:r>
            <a:r>
              <a:rPr lang="ko-KR" altLang="en-US" sz="1800" dirty="0" smtClean="0"/>
              <a:t>평균의 약 </a:t>
            </a:r>
            <a:r>
              <a:rPr lang="en-US" altLang="ko-KR" sz="1800" dirty="0" smtClean="0"/>
              <a:t>53.8% </a:t>
            </a:r>
            <a:r>
              <a:rPr lang="ko-KR" altLang="en-US" sz="1800" dirty="0" smtClean="0"/>
              <a:t>수준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 - </a:t>
            </a:r>
            <a:r>
              <a:rPr lang="ko-KR" altLang="en-US" sz="1800" dirty="0" err="1" smtClean="0"/>
              <a:t>간호대</a:t>
            </a:r>
            <a:r>
              <a:rPr lang="ko-KR" altLang="en-US" sz="1800" dirty="0" smtClean="0"/>
              <a:t> 입학정원 증가 등 지속적인 공급확대에도 불구하고</a:t>
            </a:r>
            <a:r>
              <a:rPr lang="en-US" altLang="ko-KR" sz="1800" dirty="0" smtClean="0"/>
              <a:t>, </a:t>
            </a:r>
          </a:p>
          <a:p>
            <a:pPr>
              <a:buNone/>
            </a:pPr>
            <a:r>
              <a:rPr lang="en-US" altLang="ko-KR" sz="1800" dirty="0" smtClean="0"/>
              <a:t>         </a:t>
            </a:r>
            <a:r>
              <a:rPr lang="ko-KR" altLang="en-US" sz="1800" dirty="0" smtClean="0"/>
              <a:t>간호사 수요의 급속한 증가와 유휴인력에 대한 불충분한 처우로 인해 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    </a:t>
            </a:r>
            <a:r>
              <a:rPr lang="ko-KR" altLang="en-US" sz="1800" dirty="0" smtClean="0"/>
              <a:t>적절한 활용이 되지 못함으로 </a:t>
            </a:r>
            <a:r>
              <a:rPr lang="en-US" altLang="ko-KR" sz="1800" dirty="0" smtClean="0"/>
              <a:t>=&gt; </a:t>
            </a:r>
            <a:r>
              <a:rPr lang="ko-KR" altLang="en-US" sz="1800" dirty="0" smtClean="0">
                <a:solidFill>
                  <a:srgbClr val="FF0000"/>
                </a:solidFill>
              </a:rPr>
              <a:t>여전히 간호사 인력 부족 문제가 심각 </a:t>
            </a:r>
            <a:endParaRPr lang="en-US" altLang="ko-KR" sz="18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ko-KR" sz="1800" dirty="0" smtClean="0">
              <a:solidFill>
                <a:srgbClr val="FF0000"/>
              </a:solidFill>
            </a:endParaRPr>
          </a:p>
          <a:p>
            <a:r>
              <a:rPr lang="ko-KR" altLang="en-US" sz="1800" dirty="0" smtClean="0"/>
              <a:t>간호인력 부족은 지방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중소병원의 인력난을 야기하고 있으며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궁극적으로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 </a:t>
            </a:r>
            <a:r>
              <a:rPr lang="ko-KR" altLang="en-US" sz="1800" dirty="0" smtClean="0"/>
              <a:t>는 의료의 질 저하를 초래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  - </a:t>
            </a:r>
            <a:r>
              <a:rPr lang="ko-KR" altLang="en-US" sz="1800" dirty="0" smtClean="0"/>
              <a:t>여기에는 지방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중소병원에서 근무하는 간호사의 처우부분이 매우 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     </a:t>
            </a:r>
            <a:r>
              <a:rPr lang="ko-KR" altLang="en-US" sz="1800" dirty="0" smtClean="0"/>
              <a:t>불충분하여 인력난을 야기하고 있음</a:t>
            </a:r>
            <a:endParaRPr lang="en-US" altLang="ko-KR" sz="1800" dirty="0" smtClean="0"/>
          </a:p>
          <a:p>
            <a:pPr>
              <a:buNone/>
            </a:pPr>
            <a:endParaRPr lang="en-US" altLang="ko-KR" sz="1800" dirty="0" smtClean="0"/>
          </a:p>
          <a:p>
            <a:r>
              <a:rPr lang="ko-KR" altLang="en-US" sz="1800" dirty="0" smtClean="0"/>
              <a:t>최근 대두되고 있는 간호사 </a:t>
            </a:r>
            <a:r>
              <a:rPr lang="ko-KR" altLang="en-US" sz="1800" dirty="0" err="1" smtClean="0"/>
              <a:t>태움현상</a:t>
            </a:r>
            <a:r>
              <a:rPr lang="ko-KR" altLang="en-US" sz="1800" dirty="0" smtClean="0"/>
              <a:t> 또한 인력부족에 따른 과중한 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</a:t>
            </a:r>
            <a:r>
              <a:rPr lang="ko-KR" altLang="en-US" sz="1800" dirty="0" smtClean="0"/>
              <a:t>업무부담에서 야기된다는 지적이 제기됨</a:t>
            </a:r>
            <a:r>
              <a:rPr lang="en-US" altLang="ko-KR" sz="1800" dirty="0" smtClean="0"/>
              <a:t>.</a:t>
            </a:r>
            <a:endParaRPr lang="ko-KR" altLang="en-US" sz="1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92817"/>
          </a:xfrm>
        </p:spPr>
        <p:txBody>
          <a:bodyPr>
            <a:normAutofit/>
          </a:bodyPr>
          <a:lstStyle/>
          <a:p>
            <a:r>
              <a:rPr lang="en-US" altLang="ko-KR" sz="1800" b="1" dirty="0" smtClean="0"/>
              <a:t>3) </a:t>
            </a:r>
            <a:r>
              <a:rPr lang="ko-KR" altLang="en-US" sz="1800" b="1" dirty="0" smtClean="0"/>
              <a:t>의료기관 활동간호사수의 </a:t>
            </a:r>
            <a:r>
              <a:rPr lang="ko-KR" altLang="en-US" sz="1800" b="1" dirty="0" err="1" smtClean="0"/>
              <a:t>활동률이</a:t>
            </a:r>
            <a:r>
              <a:rPr lang="ko-KR" altLang="en-US" sz="1800" b="1" dirty="0" smtClean="0"/>
              <a:t> 여전히 낮은 상황</a:t>
            </a:r>
            <a:endParaRPr lang="ko-KR" altLang="en-US" sz="18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48641" y="1227908"/>
            <a:ext cx="8098970" cy="5268685"/>
          </a:xfrm>
        </p:spPr>
        <p:txBody>
          <a:bodyPr>
            <a:normAutofit lnSpcReduction="10000"/>
          </a:bodyPr>
          <a:lstStyle/>
          <a:p>
            <a:r>
              <a:rPr lang="ko-KR" altLang="en-US" sz="1800" dirty="0" smtClean="0"/>
              <a:t>신규 간호인력 배출을 지속적으로 확대되어 전체 간호사 수는 계속 증가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- </a:t>
            </a:r>
            <a:r>
              <a:rPr lang="ko-KR" altLang="en-US" sz="1800" dirty="0" smtClean="0"/>
              <a:t>간호사 면허자 </a:t>
            </a:r>
            <a:r>
              <a:rPr lang="en-US" altLang="ko-KR" sz="1800" dirty="0" smtClean="0"/>
              <a:t>’17</a:t>
            </a:r>
            <a:r>
              <a:rPr lang="ko-KR" altLang="en-US" sz="1800" dirty="0" smtClean="0"/>
              <a:t>년</a:t>
            </a:r>
            <a:r>
              <a:rPr lang="en-US" altLang="ko-KR" sz="1800" dirty="0" smtClean="0"/>
              <a:t>: 37.5</a:t>
            </a:r>
            <a:r>
              <a:rPr lang="ko-KR" altLang="en-US" sz="1800" dirty="0" err="1" smtClean="0"/>
              <a:t>만명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매년 약 </a:t>
            </a:r>
            <a:r>
              <a:rPr lang="en-US" altLang="ko-KR" sz="1800" dirty="0" smtClean="0"/>
              <a:t>1.6</a:t>
            </a:r>
            <a:r>
              <a:rPr lang="ko-KR" altLang="en-US" sz="1800" dirty="0" err="1" smtClean="0"/>
              <a:t>만명의</a:t>
            </a:r>
            <a:r>
              <a:rPr lang="ko-KR" altLang="en-US" sz="1800" dirty="0" smtClean="0"/>
              <a:t> 신규 간호사가 배출</a:t>
            </a:r>
            <a:r>
              <a:rPr lang="en-US" altLang="ko-KR" sz="1800" b="1" dirty="0" smtClean="0"/>
              <a:t>(</a:t>
            </a:r>
            <a:r>
              <a:rPr lang="en-US" altLang="ko-KR" sz="1200" b="1" dirty="0" smtClean="0"/>
              <a:t>5</a:t>
            </a:r>
            <a:r>
              <a:rPr lang="ko-KR" altLang="en-US" sz="1200" b="1" dirty="0" err="1" smtClean="0"/>
              <a:t>년평균</a:t>
            </a:r>
            <a:r>
              <a:rPr lang="en-US" altLang="ko-KR" sz="1200" b="1" dirty="0" smtClean="0"/>
              <a:t>)</a:t>
            </a:r>
          </a:p>
          <a:p>
            <a:pPr>
              <a:buNone/>
            </a:pPr>
            <a:r>
              <a:rPr lang="en-US" altLang="ko-KR" sz="1800" b="1" dirty="0" smtClean="0"/>
              <a:t>    </a:t>
            </a:r>
            <a:r>
              <a:rPr lang="en-US" altLang="ko-KR" sz="1800" dirty="0" smtClean="0"/>
              <a:t> -  </a:t>
            </a:r>
            <a:r>
              <a:rPr lang="ko-KR" altLang="en-US" sz="1800" dirty="0" err="1" smtClean="0"/>
              <a:t>간호대</a:t>
            </a:r>
            <a:r>
              <a:rPr lang="ko-KR" altLang="en-US" sz="1800" dirty="0" smtClean="0"/>
              <a:t> 입학정원은 </a:t>
            </a:r>
            <a:r>
              <a:rPr lang="en-US" altLang="ko-KR" sz="1800" dirty="0" smtClean="0"/>
              <a:t>’18</a:t>
            </a:r>
            <a:r>
              <a:rPr lang="ko-KR" altLang="en-US" sz="1800" dirty="0" smtClean="0"/>
              <a:t>년 </a:t>
            </a:r>
            <a:r>
              <a:rPr lang="en-US" altLang="ko-KR" sz="1800" dirty="0" smtClean="0"/>
              <a:t>1.9</a:t>
            </a:r>
            <a:r>
              <a:rPr lang="ko-KR" altLang="en-US" sz="1800" dirty="0" err="1" smtClean="0"/>
              <a:t>만명</a:t>
            </a:r>
            <a:r>
              <a:rPr lang="en-US" altLang="ko-KR" sz="1800" dirty="0" smtClean="0"/>
              <a:t>,   </a:t>
            </a:r>
            <a:r>
              <a:rPr lang="ko-KR" altLang="en-US" sz="1800" dirty="0" smtClean="0"/>
              <a:t>지난 </a:t>
            </a:r>
            <a:r>
              <a:rPr lang="en-US" altLang="ko-KR" sz="1800" dirty="0" smtClean="0"/>
              <a:t>10</a:t>
            </a:r>
            <a:r>
              <a:rPr lang="ko-KR" altLang="en-US" sz="1800" dirty="0" smtClean="0"/>
              <a:t>년간 약 </a:t>
            </a:r>
            <a:r>
              <a:rPr lang="en-US" altLang="ko-KR" sz="1800" dirty="0" smtClean="0"/>
              <a:t>8</a:t>
            </a:r>
            <a:r>
              <a:rPr lang="ko-KR" altLang="en-US" sz="1800" dirty="0" smtClean="0"/>
              <a:t>천명 증가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   (’08</a:t>
            </a:r>
            <a:r>
              <a:rPr lang="ko-KR" altLang="en-US" sz="1800" dirty="0" smtClean="0"/>
              <a:t>년</a:t>
            </a:r>
            <a:r>
              <a:rPr lang="en-US" altLang="ko-KR" sz="1800" dirty="0" smtClean="0"/>
              <a:t>: 11,686</a:t>
            </a:r>
            <a:r>
              <a:rPr lang="ko-KR" altLang="en-US" sz="1800" dirty="0" smtClean="0"/>
              <a:t>명</a:t>
            </a:r>
            <a:r>
              <a:rPr lang="en-US" altLang="ko-KR" sz="1800" dirty="0" smtClean="0"/>
              <a:t>,    ’11</a:t>
            </a:r>
            <a:r>
              <a:rPr lang="ko-KR" altLang="en-US" sz="1800" dirty="0" smtClean="0"/>
              <a:t>년</a:t>
            </a:r>
            <a:r>
              <a:rPr lang="en-US" altLang="ko-KR" sz="1800" dirty="0" smtClean="0"/>
              <a:t>: 15.429</a:t>
            </a:r>
            <a:r>
              <a:rPr lang="ko-KR" altLang="en-US" sz="1800" dirty="0" smtClean="0"/>
              <a:t>명</a:t>
            </a:r>
            <a:r>
              <a:rPr lang="en-US" altLang="ko-KR" sz="1800" dirty="0" smtClean="0"/>
              <a:t>,  ‘15-’17</a:t>
            </a:r>
            <a:r>
              <a:rPr lang="ko-KR" altLang="en-US" sz="1800" dirty="0" smtClean="0"/>
              <a:t>년</a:t>
            </a:r>
            <a:r>
              <a:rPr lang="en-US" altLang="ko-KR" sz="1800" dirty="0" smtClean="0"/>
              <a:t>: 19.183</a:t>
            </a:r>
            <a:r>
              <a:rPr lang="ko-KR" altLang="en-US" sz="1800" dirty="0" smtClean="0"/>
              <a:t>명</a:t>
            </a:r>
            <a:r>
              <a:rPr lang="en-US" altLang="ko-KR" sz="1800" dirty="0" smtClean="0"/>
              <a:t>, ’18</a:t>
            </a:r>
            <a:r>
              <a:rPr lang="ko-KR" altLang="en-US" sz="1800" dirty="0" smtClean="0"/>
              <a:t>년</a:t>
            </a:r>
            <a:r>
              <a:rPr lang="en-US" altLang="ko-KR" sz="1800" dirty="0" smtClean="0"/>
              <a:t>: 19.683</a:t>
            </a:r>
            <a:r>
              <a:rPr lang="ko-KR" altLang="en-US" sz="1800" dirty="0" smtClean="0"/>
              <a:t>명</a:t>
            </a:r>
            <a:r>
              <a:rPr lang="en-US" altLang="ko-KR" sz="1800" dirty="0" smtClean="0"/>
              <a:t>)</a:t>
            </a:r>
          </a:p>
          <a:p>
            <a:pPr>
              <a:buNone/>
            </a:pPr>
            <a:endParaRPr lang="en-US" altLang="ko-KR" sz="1800" dirty="0" smtClean="0"/>
          </a:p>
          <a:p>
            <a:r>
              <a:rPr lang="ko-KR" altLang="en-US" sz="1800" dirty="0" smtClean="0"/>
              <a:t>의료기관 </a:t>
            </a:r>
            <a:r>
              <a:rPr lang="ko-KR" altLang="en-US" sz="1800" dirty="0" err="1" smtClean="0"/>
              <a:t>활동률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활동간호사</a:t>
            </a:r>
            <a:r>
              <a:rPr lang="en-US" altLang="ko-KR" sz="1800" dirty="0" smtClean="0"/>
              <a:t>)</a:t>
            </a:r>
            <a:r>
              <a:rPr lang="ko-KR" altLang="en-US" sz="1800" dirty="0" smtClean="0"/>
              <a:t>은 증가추세이나 여전히 낮은 상황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 - </a:t>
            </a:r>
            <a:r>
              <a:rPr lang="ko-KR" altLang="en-US" sz="1800" dirty="0" smtClean="0"/>
              <a:t>의료기관 활동인원은 </a:t>
            </a:r>
            <a:r>
              <a:rPr lang="en-US" altLang="ko-KR" sz="1800" dirty="0" smtClean="0"/>
              <a:t>’17</a:t>
            </a:r>
            <a:r>
              <a:rPr lang="ko-KR" altLang="en-US" sz="1800" dirty="0" smtClean="0"/>
              <a:t>년 </a:t>
            </a:r>
            <a:r>
              <a:rPr lang="en-US" altLang="ko-KR" sz="1800" dirty="0" smtClean="0"/>
              <a:t>18</a:t>
            </a:r>
            <a:r>
              <a:rPr lang="ko-KR" altLang="en-US" sz="1800" dirty="0" smtClean="0"/>
              <a:t>만</a:t>
            </a:r>
            <a:r>
              <a:rPr lang="en-US" altLang="ko-KR" sz="1800" dirty="0" smtClean="0"/>
              <a:t>6</a:t>
            </a:r>
            <a:r>
              <a:rPr lang="ko-KR" altLang="en-US" sz="1800" dirty="0" smtClean="0"/>
              <a:t>천명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전체 간호사의 </a:t>
            </a:r>
            <a:r>
              <a:rPr lang="en-US" altLang="ko-KR" sz="1800" dirty="0" smtClean="0"/>
              <a:t>49.6%</a:t>
            </a:r>
            <a:r>
              <a:rPr lang="ko-KR" altLang="en-US" sz="1800" dirty="0" smtClean="0"/>
              <a:t>에 불과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  (</a:t>
            </a:r>
            <a:r>
              <a:rPr lang="ko-KR" altLang="en-US" sz="1800" dirty="0" smtClean="0"/>
              <a:t>의료기관 활동비율</a:t>
            </a:r>
            <a:r>
              <a:rPr lang="en-US" altLang="ko-KR" sz="1800" dirty="0" smtClean="0"/>
              <a:t>:  ’12</a:t>
            </a:r>
            <a:r>
              <a:rPr lang="ko-KR" altLang="en-US" sz="1800" dirty="0" smtClean="0"/>
              <a:t>년</a:t>
            </a:r>
            <a:r>
              <a:rPr lang="en-US" altLang="ko-KR" sz="1800" dirty="0" smtClean="0"/>
              <a:t>: 40.8%,  ’15</a:t>
            </a:r>
            <a:r>
              <a:rPr lang="ko-KR" altLang="en-US" sz="1800" dirty="0" smtClean="0"/>
              <a:t>년</a:t>
            </a:r>
            <a:r>
              <a:rPr lang="en-US" altLang="ko-KR" sz="1800" dirty="0" smtClean="0"/>
              <a:t>: 46.7%, ’17</a:t>
            </a:r>
            <a:r>
              <a:rPr lang="ko-KR" altLang="en-US" sz="1800" dirty="0" smtClean="0"/>
              <a:t>년</a:t>
            </a:r>
            <a:r>
              <a:rPr lang="en-US" altLang="ko-KR" sz="1800" dirty="0" smtClean="0"/>
              <a:t>: 49.6%  </a:t>
            </a:r>
            <a:r>
              <a:rPr lang="en-US" altLang="ko-KR" sz="1200" b="1" dirty="0" smtClean="0"/>
              <a:t>(6</a:t>
            </a:r>
            <a:r>
              <a:rPr lang="ko-KR" altLang="en-US" sz="1200" b="1" dirty="0" smtClean="0"/>
              <a:t>년간 </a:t>
            </a:r>
            <a:r>
              <a:rPr lang="en-US" altLang="ko-KR" sz="1200" b="1" dirty="0" smtClean="0"/>
              <a:t>+ 8.8% up)</a:t>
            </a:r>
          </a:p>
          <a:p>
            <a:pPr>
              <a:buNone/>
            </a:pPr>
            <a:r>
              <a:rPr lang="en-US" altLang="ko-KR" sz="1800" dirty="0" smtClean="0">
                <a:latin typeface="+mn-ea"/>
              </a:rPr>
              <a:t>    -</a:t>
            </a:r>
            <a:r>
              <a:rPr lang="ko-KR" altLang="en-US" sz="1800" dirty="0" smtClean="0">
                <a:latin typeface="+mn-ea"/>
              </a:rPr>
              <a:t>인구 천명당 활동 간호사수는 </a:t>
            </a:r>
            <a:r>
              <a:rPr lang="en-US" altLang="ko-KR" sz="1800" dirty="0" smtClean="0">
                <a:latin typeface="+mn-ea"/>
              </a:rPr>
              <a:t>3.5</a:t>
            </a:r>
            <a:r>
              <a:rPr lang="ko-KR" altLang="en-US" sz="1800" dirty="0" smtClean="0">
                <a:latin typeface="+mn-ea"/>
              </a:rPr>
              <a:t>명으로 </a:t>
            </a:r>
            <a:r>
              <a:rPr lang="en-US" altLang="ko-KR" sz="1800" dirty="0" smtClean="0">
                <a:latin typeface="+mn-ea"/>
              </a:rPr>
              <a:t>OECD</a:t>
            </a:r>
            <a:r>
              <a:rPr lang="ko-KR" altLang="en-US" sz="1800" dirty="0" smtClean="0">
                <a:latin typeface="+mn-ea"/>
              </a:rPr>
              <a:t>의 하위권 수준</a:t>
            </a:r>
            <a:endParaRPr lang="en-US" altLang="ko-KR" sz="1800" dirty="0" smtClean="0">
              <a:latin typeface="+mn-ea"/>
            </a:endParaRPr>
          </a:p>
          <a:p>
            <a:pPr>
              <a:buNone/>
            </a:pPr>
            <a:r>
              <a:rPr lang="en-US" altLang="ko-KR" sz="1800" dirty="0" smtClean="0">
                <a:latin typeface="+mn-ea"/>
              </a:rPr>
              <a:t>          </a:t>
            </a:r>
            <a:r>
              <a:rPr lang="en-US" altLang="ko-KR" sz="1200" b="1" dirty="0" smtClean="0">
                <a:latin typeface="+mn-ea"/>
              </a:rPr>
              <a:t>(</a:t>
            </a:r>
            <a:r>
              <a:rPr lang="ko-KR" altLang="en-US" sz="1200" b="1" dirty="0" smtClean="0">
                <a:latin typeface="+mn-ea"/>
              </a:rPr>
              <a:t>인구 천명당 간호사 수</a:t>
            </a:r>
            <a:r>
              <a:rPr lang="en-US" altLang="ko-KR" sz="1200" b="1" dirty="0" smtClean="0">
                <a:latin typeface="+mn-ea"/>
              </a:rPr>
              <a:t>: </a:t>
            </a:r>
            <a:r>
              <a:rPr lang="ko-KR" altLang="en-US" sz="1200" b="1" dirty="0" smtClean="0">
                <a:latin typeface="+mn-ea"/>
              </a:rPr>
              <a:t>한국 </a:t>
            </a:r>
            <a:r>
              <a:rPr lang="en-US" altLang="ko-KR" sz="1200" b="1" dirty="0" smtClean="0">
                <a:latin typeface="+mn-ea"/>
              </a:rPr>
              <a:t>3.5</a:t>
            </a:r>
            <a:r>
              <a:rPr lang="ko-KR" altLang="en-US" sz="1200" b="1" dirty="0" smtClean="0">
                <a:latin typeface="+mn-ea"/>
              </a:rPr>
              <a:t>명</a:t>
            </a:r>
            <a:r>
              <a:rPr lang="en-US" altLang="ko-KR" sz="1200" b="1" dirty="0" smtClean="0">
                <a:latin typeface="+mn-ea"/>
              </a:rPr>
              <a:t>(’16</a:t>
            </a:r>
            <a:r>
              <a:rPr lang="ko-KR" altLang="en-US" sz="1200" b="1" dirty="0" smtClean="0">
                <a:latin typeface="+mn-ea"/>
              </a:rPr>
              <a:t>년</a:t>
            </a:r>
            <a:r>
              <a:rPr lang="en-US" altLang="ko-KR" sz="1200" b="1" dirty="0" smtClean="0">
                <a:latin typeface="+mn-ea"/>
              </a:rPr>
              <a:t>),  OECD </a:t>
            </a:r>
            <a:r>
              <a:rPr lang="ko-KR" altLang="en-US" sz="1200" b="1" dirty="0" smtClean="0">
                <a:latin typeface="+mn-ea"/>
              </a:rPr>
              <a:t>평균 </a:t>
            </a:r>
            <a:r>
              <a:rPr lang="en-US" altLang="ko-KR" sz="1200" b="1" dirty="0" smtClean="0">
                <a:latin typeface="+mn-ea"/>
              </a:rPr>
              <a:t>6.5</a:t>
            </a:r>
            <a:r>
              <a:rPr lang="ko-KR" altLang="en-US" sz="1200" b="1" dirty="0" smtClean="0">
                <a:latin typeface="+mn-ea"/>
              </a:rPr>
              <a:t>명 </a:t>
            </a:r>
            <a:r>
              <a:rPr lang="en-US" altLang="ko-KR" sz="1200" b="1" dirty="0" smtClean="0">
                <a:latin typeface="+mn-ea"/>
              </a:rPr>
              <a:t>(OECD Health</a:t>
            </a:r>
            <a:r>
              <a:rPr lang="ko-KR" altLang="en-US" sz="1200" b="1" dirty="0" smtClean="0">
                <a:latin typeface="+mn-ea"/>
              </a:rPr>
              <a:t> </a:t>
            </a:r>
            <a:r>
              <a:rPr lang="en-US" altLang="ko-KR" sz="1200" b="1" dirty="0" smtClean="0">
                <a:latin typeface="+mn-ea"/>
              </a:rPr>
              <a:t>stat 2017)</a:t>
            </a:r>
          </a:p>
          <a:p>
            <a:pPr>
              <a:buNone/>
            </a:pPr>
            <a:endParaRPr lang="en-US" altLang="ko-KR" sz="1200" b="1" dirty="0" smtClean="0">
              <a:latin typeface="+mn-ea"/>
            </a:endParaRPr>
          </a:p>
          <a:p>
            <a:r>
              <a:rPr lang="ko-KR" altLang="en-US" sz="1800" dirty="0" smtClean="0">
                <a:latin typeface="+mn-ea"/>
              </a:rPr>
              <a:t>의료기관 종별 활동 간호사 수 증가율</a:t>
            </a:r>
            <a:r>
              <a:rPr lang="en-US" altLang="ko-KR" sz="1800" dirty="0" smtClean="0">
                <a:latin typeface="+mn-ea"/>
              </a:rPr>
              <a:t>(‘11-’16</a:t>
            </a:r>
            <a:r>
              <a:rPr lang="ko-KR" altLang="en-US" sz="1800" dirty="0" smtClean="0">
                <a:latin typeface="+mn-ea"/>
              </a:rPr>
              <a:t>년</a:t>
            </a:r>
            <a:r>
              <a:rPr lang="en-US" altLang="ko-KR" sz="1800" dirty="0" smtClean="0">
                <a:latin typeface="+mn-ea"/>
              </a:rPr>
              <a:t>, 5</a:t>
            </a:r>
            <a:r>
              <a:rPr lang="ko-KR" altLang="en-US" sz="1800" dirty="0" smtClean="0">
                <a:latin typeface="+mn-ea"/>
              </a:rPr>
              <a:t>년간</a:t>
            </a:r>
            <a:r>
              <a:rPr lang="en-US" altLang="ko-KR" sz="1800" dirty="0" smtClean="0">
                <a:latin typeface="+mn-ea"/>
              </a:rPr>
              <a:t>)</a:t>
            </a:r>
          </a:p>
          <a:p>
            <a:pPr>
              <a:buNone/>
            </a:pPr>
            <a:r>
              <a:rPr lang="en-US" altLang="ko-KR" sz="1800" dirty="0" smtClean="0">
                <a:latin typeface="+mn-ea"/>
              </a:rPr>
              <a:t>    - </a:t>
            </a:r>
            <a:r>
              <a:rPr lang="ko-KR" altLang="en-US" sz="1800" dirty="0" smtClean="0">
                <a:latin typeface="+mn-ea"/>
              </a:rPr>
              <a:t>상급종합병원</a:t>
            </a:r>
            <a:r>
              <a:rPr lang="en-US" altLang="ko-KR" sz="1800" dirty="0" smtClean="0">
                <a:latin typeface="+mn-ea"/>
              </a:rPr>
              <a:t>: 12.9%, </a:t>
            </a:r>
            <a:r>
              <a:rPr lang="ko-KR" altLang="en-US" sz="1800" dirty="0" smtClean="0">
                <a:latin typeface="+mn-ea"/>
              </a:rPr>
              <a:t>종합병원</a:t>
            </a:r>
            <a:r>
              <a:rPr lang="en-US" altLang="ko-KR" sz="1800" dirty="0" smtClean="0">
                <a:latin typeface="+mn-ea"/>
              </a:rPr>
              <a:t>: 9.3%, </a:t>
            </a:r>
            <a:r>
              <a:rPr lang="ko-KR" altLang="en-US" sz="1800" dirty="0" err="1" smtClean="0">
                <a:latin typeface="+mn-ea"/>
              </a:rPr>
              <a:t>병원급</a:t>
            </a:r>
            <a:r>
              <a:rPr lang="en-US" altLang="ko-KR" sz="1800" dirty="0" smtClean="0">
                <a:latin typeface="+mn-ea"/>
              </a:rPr>
              <a:t>: 4.9% </a:t>
            </a:r>
          </a:p>
          <a:p>
            <a:pPr>
              <a:buNone/>
            </a:pPr>
            <a:r>
              <a:rPr lang="en-US" altLang="ko-KR" sz="1800" dirty="0" smtClean="0">
                <a:latin typeface="+mn-ea"/>
              </a:rPr>
              <a:t>    - </a:t>
            </a:r>
            <a:r>
              <a:rPr lang="ko-KR" altLang="en-US" sz="1800" dirty="0" smtClean="0">
                <a:latin typeface="+mn-ea"/>
              </a:rPr>
              <a:t>간호사 </a:t>
            </a:r>
            <a:r>
              <a:rPr lang="en-US" altLang="ko-KR" sz="1800" dirty="0" smtClean="0">
                <a:latin typeface="+mn-ea"/>
              </a:rPr>
              <a:t>1</a:t>
            </a:r>
            <a:r>
              <a:rPr lang="ko-KR" altLang="en-US" sz="1800" dirty="0" smtClean="0">
                <a:latin typeface="+mn-ea"/>
              </a:rPr>
              <a:t>명당 </a:t>
            </a:r>
            <a:r>
              <a:rPr lang="ko-KR" altLang="en-US" sz="1800" dirty="0" err="1" smtClean="0">
                <a:latin typeface="+mn-ea"/>
              </a:rPr>
              <a:t>병상수는</a:t>
            </a:r>
            <a:r>
              <a:rPr lang="ko-KR" altLang="en-US" sz="1800" dirty="0" smtClean="0">
                <a:latin typeface="+mn-ea"/>
              </a:rPr>
              <a:t> 상급종합 </a:t>
            </a:r>
            <a:r>
              <a:rPr lang="en-US" altLang="ko-KR" sz="1800" dirty="0" smtClean="0">
                <a:latin typeface="+mn-ea"/>
              </a:rPr>
              <a:t>0.9</a:t>
            </a:r>
            <a:r>
              <a:rPr lang="ko-KR" altLang="en-US" sz="1800" dirty="0" smtClean="0">
                <a:latin typeface="+mn-ea"/>
              </a:rPr>
              <a:t>개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종합 </a:t>
            </a:r>
            <a:r>
              <a:rPr lang="en-US" altLang="ko-KR" sz="1800" dirty="0" smtClean="0">
                <a:latin typeface="+mn-ea"/>
              </a:rPr>
              <a:t>1.6</a:t>
            </a:r>
            <a:r>
              <a:rPr lang="ko-KR" altLang="en-US" sz="1800" dirty="0" smtClean="0">
                <a:latin typeface="+mn-ea"/>
              </a:rPr>
              <a:t>개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err="1" smtClean="0">
                <a:latin typeface="+mn-ea"/>
              </a:rPr>
              <a:t>병원급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4.9</a:t>
            </a:r>
            <a:r>
              <a:rPr lang="ko-KR" altLang="en-US" sz="1800" dirty="0" smtClean="0">
                <a:latin typeface="+mn-ea"/>
              </a:rPr>
              <a:t>개 </a:t>
            </a:r>
            <a:endParaRPr lang="en-US" altLang="ko-KR" sz="1800" dirty="0" smtClean="0">
              <a:latin typeface="+mn-ea"/>
            </a:endParaRPr>
          </a:p>
          <a:p>
            <a:pPr>
              <a:buNone/>
            </a:pPr>
            <a:r>
              <a:rPr lang="en-US" altLang="ko-KR" sz="1400" dirty="0" smtClean="0">
                <a:latin typeface="+mn-ea"/>
              </a:rPr>
              <a:t>                                                                                        [2017</a:t>
            </a:r>
            <a:r>
              <a:rPr lang="ko-KR" altLang="en-US" sz="1400" dirty="0" smtClean="0">
                <a:latin typeface="+mn-ea"/>
              </a:rPr>
              <a:t>년 보건의료실태조사</a:t>
            </a:r>
            <a:r>
              <a:rPr lang="en-US" altLang="ko-KR" sz="1400" dirty="0" smtClean="0">
                <a:latin typeface="+mn-ea"/>
              </a:rPr>
              <a:t>]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53480"/>
          </a:xfrm>
        </p:spPr>
        <p:txBody>
          <a:bodyPr>
            <a:normAutofit/>
          </a:bodyPr>
          <a:lstStyle/>
          <a:p>
            <a:r>
              <a:rPr lang="en-US" altLang="ko-KR" sz="1800" b="1" dirty="0" smtClean="0"/>
              <a:t>4) </a:t>
            </a:r>
            <a:r>
              <a:rPr lang="ko-KR" altLang="en-US" sz="1800" b="1" dirty="0" smtClean="0"/>
              <a:t>열악한 근무환경으로 잦은 이</a:t>
            </a:r>
            <a:r>
              <a:rPr lang="en-US" altLang="ko-KR" sz="1800" b="1" dirty="0" smtClean="0"/>
              <a:t>.</a:t>
            </a:r>
            <a:r>
              <a:rPr lang="ko-KR" altLang="en-US" sz="1800" b="1" dirty="0" smtClean="0"/>
              <a:t>퇴직 및 높은 경력단절 발생</a:t>
            </a:r>
            <a:endParaRPr lang="ko-KR" altLang="en-US" sz="18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19942" y="1550126"/>
            <a:ext cx="7886700" cy="4850674"/>
          </a:xfrm>
        </p:spPr>
        <p:txBody>
          <a:bodyPr>
            <a:normAutofit/>
          </a:bodyPr>
          <a:lstStyle/>
          <a:p>
            <a:r>
              <a:rPr lang="ko-KR" altLang="en-US" sz="1800" dirty="0" smtClean="0"/>
              <a:t>간호사 평균 </a:t>
            </a:r>
            <a:r>
              <a:rPr lang="ko-KR" altLang="en-US" sz="1800" dirty="0" err="1" smtClean="0"/>
              <a:t>근무년수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5.4</a:t>
            </a:r>
            <a:r>
              <a:rPr lang="ko-KR" altLang="en-US" sz="1800" dirty="0" smtClean="0"/>
              <a:t>년</a:t>
            </a:r>
            <a:r>
              <a:rPr lang="en-US" altLang="ko-KR" sz="1800" dirty="0" smtClean="0"/>
              <a:t>, </a:t>
            </a:r>
          </a:p>
          <a:p>
            <a:pPr>
              <a:buNone/>
            </a:pPr>
            <a:r>
              <a:rPr lang="ko-KR" altLang="en-US" sz="1800" dirty="0" smtClean="0"/>
              <a:t>     전체 이직률 </a:t>
            </a:r>
            <a:r>
              <a:rPr lang="en-US" altLang="ko-KR" sz="1800" dirty="0" smtClean="0"/>
              <a:t>12.4%</a:t>
            </a:r>
            <a:r>
              <a:rPr lang="ko-KR" altLang="en-US" sz="1800" dirty="0" smtClean="0"/>
              <a:t>이나 신규간호사 </a:t>
            </a:r>
            <a:r>
              <a:rPr lang="en-US" altLang="ko-KR" sz="1800" dirty="0" smtClean="0"/>
              <a:t>1</a:t>
            </a:r>
            <a:r>
              <a:rPr lang="ko-KR" altLang="en-US" sz="1800" dirty="0" smtClean="0"/>
              <a:t>년 내 이직률이 </a:t>
            </a:r>
            <a:r>
              <a:rPr lang="en-US" altLang="ko-KR" sz="1800" dirty="0" smtClean="0"/>
              <a:t>33.9</a:t>
            </a:r>
            <a:r>
              <a:rPr lang="en-US" altLang="ko-KR" sz="1400" b="1" dirty="0" smtClean="0"/>
              <a:t>%(’16</a:t>
            </a:r>
            <a:r>
              <a:rPr lang="ko-KR" altLang="en-US" sz="1400" b="1" dirty="0" smtClean="0"/>
              <a:t>년 병원간호사회</a:t>
            </a:r>
            <a:r>
              <a:rPr lang="en-US" altLang="ko-KR" sz="1400" b="1" dirty="0" smtClean="0"/>
              <a:t>)</a:t>
            </a:r>
          </a:p>
          <a:p>
            <a:pPr>
              <a:buNone/>
            </a:pPr>
            <a:r>
              <a:rPr lang="en-US" altLang="ko-KR" sz="1800" b="1" dirty="0" smtClean="0"/>
              <a:t>     =&gt; </a:t>
            </a:r>
            <a:r>
              <a:rPr lang="ko-KR" altLang="en-US" sz="1800" b="1" dirty="0" smtClean="0"/>
              <a:t>숙련된 장기근속 간호사 부족</a:t>
            </a:r>
            <a:endParaRPr lang="en-US" altLang="ko-KR" sz="1800" b="1" dirty="0" smtClean="0"/>
          </a:p>
          <a:p>
            <a:pPr>
              <a:buNone/>
            </a:pPr>
            <a:r>
              <a:rPr lang="en-US" altLang="ko-KR" sz="1800" dirty="0" smtClean="0"/>
              <a:t>      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smtClean="0">
                <a:latin typeface="+mn-ea"/>
              </a:rPr>
              <a:t>일본</a:t>
            </a:r>
            <a:r>
              <a:rPr lang="en-US" altLang="ko-KR" sz="1400" dirty="0" smtClean="0">
                <a:latin typeface="+mn-ea"/>
              </a:rPr>
              <a:t>: </a:t>
            </a:r>
            <a:r>
              <a:rPr lang="ko-KR" altLang="en-US" sz="1400" dirty="0" smtClean="0">
                <a:latin typeface="+mn-ea"/>
              </a:rPr>
              <a:t>간호사 전체이직률 </a:t>
            </a:r>
            <a:r>
              <a:rPr lang="en-US" altLang="ko-KR" sz="1400" dirty="0" smtClean="0">
                <a:latin typeface="+mn-ea"/>
              </a:rPr>
              <a:t>10.9%, </a:t>
            </a:r>
            <a:r>
              <a:rPr lang="ko-KR" altLang="en-US" sz="1400" dirty="0" smtClean="0">
                <a:latin typeface="+mn-ea"/>
              </a:rPr>
              <a:t>신규간호사 이직률 </a:t>
            </a:r>
            <a:r>
              <a:rPr lang="en-US" altLang="ko-KR" sz="1400" dirty="0" smtClean="0">
                <a:latin typeface="+mn-ea"/>
              </a:rPr>
              <a:t>7.5% (2011</a:t>
            </a:r>
            <a:r>
              <a:rPr lang="ko-KR" altLang="en-US" sz="1400" dirty="0" smtClean="0">
                <a:latin typeface="+mn-ea"/>
              </a:rPr>
              <a:t>년 실태조사</a:t>
            </a:r>
            <a:r>
              <a:rPr lang="en-US" altLang="ko-KR" sz="1400" dirty="0" smtClean="0">
                <a:latin typeface="+mn-ea"/>
              </a:rPr>
              <a:t>)</a:t>
            </a:r>
          </a:p>
          <a:p>
            <a:pPr>
              <a:buNone/>
            </a:pPr>
            <a:endParaRPr lang="en-US" altLang="ko-KR" sz="1400" dirty="0" smtClean="0">
              <a:latin typeface="+mn-ea"/>
            </a:endParaRPr>
          </a:p>
          <a:p>
            <a:r>
              <a:rPr lang="ko-KR" altLang="en-US" sz="1800" dirty="0" smtClean="0">
                <a:latin typeface="+mn-ea"/>
              </a:rPr>
              <a:t>주요 이직사유는 </a:t>
            </a:r>
            <a:r>
              <a:rPr lang="en-US" altLang="ko-KR" sz="1800" dirty="0" smtClean="0">
                <a:latin typeface="+mn-ea"/>
              </a:rPr>
              <a:t>3</a:t>
            </a:r>
            <a:r>
              <a:rPr lang="ko-KR" altLang="en-US" sz="1800" dirty="0" smtClean="0">
                <a:latin typeface="+mn-ea"/>
              </a:rPr>
              <a:t>교대 및 야간근무 등으로 인한 불규칙한 근무시간과</a:t>
            </a:r>
            <a:endParaRPr lang="en-US" altLang="ko-KR" sz="1800" dirty="0" smtClean="0">
              <a:latin typeface="+mn-ea"/>
            </a:endParaRPr>
          </a:p>
          <a:p>
            <a:pPr>
              <a:buNone/>
            </a:pPr>
            <a:r>
              <a:rPr lang="en-US" altLang="ko-KR" sz="1800" dirty="0" smtClean="0">
                <a:latin typeface="+mn-ea"/>
              </a:rPr>
              <a:t>    </a:t>
            </a:r>
            <a:r>
              <a:rPr lang="ko-KR" altLang="en-US" sz="1800" dirty="0" smtClean="0">
                <a:latin typeface="+mn-ea"/>
              </a:rPr>
              <a:t>과중한 업무부담 등 열악한 근무환경으로 분석</a:t>
            </a:r>
            <a:endParaRPr lang="en-US" altLang="ko-KR" sz="1800" dirty="0" smtClean="0">
              <a:latin typeface="+mn-ea"/>
            </a:endParaRPr>
          </a:p>
          <a:p>
            <a:pPr>
              <a:buNone/>
            </a:pPr>
            <a:r>
              <a:rPr lang="en-US" altLang="ko-KR" sz="1800" dirty="0" smtClean="0">
                <a:latin typeface="+mn-ea"/>
              </a:rPr>
              <a:t>    - </a:t>
            </a:r>
            <a:r>
              <a:rPr lang="ko-KR" altLang="en-US" sz="1800" dirty="0" smtClean="0">
                <a:latin typeface="+mn-ea"/>
              </a:rPr>
              <a:t>이직사유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열악한 근무환경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노동환경 </a:t>
            </a:r>
            <a:r>
              <a:rPr lang="en-US" altLang="ko-KR" sz="1800" dirty="0" smtClean="0">
                <a:latin typeface="+mn-ea"/>
              </a:rPr>
              <a:t>38.9%. </a:t>
            </a:r>
          </a:p>
          <a:p>
            <a:pPr>
              <a:buNone/>
            </a:pPr>
            <a:r>
              <a:rPr lang="en-US" altLang="ko-KR" sz="1800" dirty="0" smtClean="0">
                <a:latin typeface="+mn-ea"/>
              </a:rPr>
              <a:t>                    </a:t>
            </a:r>
            <a:r>
              <a:rPr lang="ko-KR" altLang="en-US" sz="1800" dirty="0" smtClean="0">
                <a:latin typeface="+mn-ea"/>
              </a:rPr>
              <a:t>낮은 보수 </a:t>
            </a:r>
            <a:r>
              <a:rPr lang="en-US" altLang="ko-KR" sz="1800" dirty="0" smtClean="0">
                <a:latin typeface="+mn-ea"/>
              </a:rPr>
              <a:t>26.8%   (’16</a:t>
            </a:r>
            <a:r>
              <a:rPr lang="ko-KR" altLang="en-US" sz="1800" dirty="0" smtClean="0">
                <a:latin typeface="+mn-ea"/>
              </a:rPr>
              <a:t>년 실태조사</a:t>
            </a:r>
            <a:r>
              <a:rPr lang="en-US" altLang="ko-KR" sz="1800" dirty="0" smtClean="0">
                <a:latin typeface="+mn-ea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+mn-ea"/>
            </a:endParaRPr>
          </a:p>
          <a:p>
            <a:pPr>
              <a:buFont typeface="Symbol"/>
              <a:buChar char="Þ"/>
            </a:pPr>
            <a:r>
              <a:rPr lang="ko-KR" altLang="en-US" sz="1800" b="1" dirty="0" smtClean="0">
                <a:latin typeface="+mn-ea"/>
              </a:rPr>
              <a:t> </a:t>
            </a:r>
            <a:r>
              <a:rPr lang="ko-KR" altLang="en-US" sz="1800" b="1" dirty="0" smtClean="0">
                <a:solidFill>
                  <a:srgbClr val="FF0000"/>
                </a:solidFill>
                <a:latin typeface="+mn-ea"/>
              </a:rPr>
              <a:t>간호사 인력부족 문제 완화를 위해서는 근무환경 및 처우개선 등을</a:t>
            </a:r>
            <a:endParaRPr lang="en-US" altLang="ko-KR" sz="1800" b="1" dirty="0" smtClean="0">
              <a:solidFill>
                <a:srgbClr val="FF0000"/>
              </a:solidFill>
              <a:latin typeface="+mn-ea"/>
            </a:endParaRPr>
          </a:p>
          <a:p>
            <a:pPr>
              <a:buNone/>
            </a:pPr>
            <a:r>
              <a:rPr lang="en-US" altLang="ko-KR" sz="1800" b="1" dirty="0" smtClean="0">
                <a:solidFill>
                  <a:srgbClr val="FF0000"/>
                </a:solidFill>
                <a:latin typeface="+mn-ea"/>
              </a:rPr>
              <a:t>    </a:t>
            </a:r>
            <a:r>
              <a:rPr lang="ko-KR" altLang="en-US" sz="1800" b="1" dirty="0" smtClean="0">
                <a:solidFill>
                  <a:srgbClr val="FF0000"/>
                </a:solidFill>
                <a:latin typeface="+mn-ea"/>
              </a:rPr>
              <a:t>통해 경력단절을 막고 장기근속을 유도하는 것이 중요</a:t>
            </a:r>
            <a:endParaRPr lang="en-US" altLang="ko-KR" sz="1800" dirty="0" smtClean="0">
              <a:solidFill>
                <a:srgbClr val="FF0000"/>
              </a:solidFill>
              <a:latin typeface="+mn-ea"/>
            </a:endParaRPr>
          </a:p>
          <a:p>
            <a:pPr>
              <a:buNone/>
            </a:pPr>
            <a:endParaRPr lang="en-US" altLang="ko-KR" sz="1800" dirty="0" smtClean="0">
              <a:latin typeface="+mn-ea"/>
            </a:endParaRPr>
          </a:p>
          <a:p>
            <a:pPr>
              <a:buNone/>
            </a:pPr>
            <a:endParaRPr lang="en-US" altLang="ko-KR" sz="1800" dirty="0" smtClean="0">
              <a:latin typeface="+mn-ea"/>
            </a:endParaRPr>
          </a:p>
          <a:p>
            <a:pPr>
              <a:buNone/>
            </a:pPr>
            <a:endParaRPr lang="en-US" altLang="ko-KR" sz="180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7648" y="458219"/>
            <a:ext cx="7886700" cy="43101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b="1" dirty="0" smtClean="0"/>
              <a:t>5) </a:t>
            </a:r>
            <a:r>
              <a:rPr lang="ko-KR" altLang="en-US" sz="1800" b="1" dirty="0" smtClean="0"/>
              <a:t>간호사 적정임금체계 미흡  </a:t>
            </a:r>
            <a:endParaRPr lang="ko-KR" altLang="en-US" sz="1800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39</a:t>
            </a:fld>
            <a:endParaRPr lang="ko-KR" altLang="en-US"/>
          </a:p>
        </p:txBody>
      </p:sp>
      <p:pic>
        <p:nvPicPr>
          <p:cNvPr id="5" name="그림 4" descr="http://cfile5.uf.tistory.com/image/26126B4E59266A5D293E1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998" t="9238" r="1330" b="3627"/>
          <a:stretch/>
        </p:blipFill>
        <p:spPr bwMode="auto">
          <a:xfrm>
            <a:off x="565540" y="1272476"/>
            <a:ext cx="7747950" cy="30814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2121" y="1065402"/>
            <a:ext cx="2444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표</a:t>
            </a:r>
            <a:r>
              <a:rPr lang="en-US" altLang="ko-KR" sz="1200" dirty="0" smtClean="0"/>
              <a:t>20. 2014 </a:t>
            </a:r>
            <a:r>
              <a:rPr lang="ko-KR" altLang="en-US" sz="1200" dirty="0" smtClean="0"/>
              <a:t>간호사 전체 평균 연봉 </a:t>
            </a:r>
            <a:endParaRPr lang="ko-KR" alt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1989590" y="4548231"/>
            <a:ext cx="44279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한국보건산업진흥원</a:t>
            </a:r>
            <a:r>
              <a:rPr lang="en-US" altLang="ko-KR" sz="1200" dirty="0" smtClean="0"/>
              <a:t>(2014), </a:t>
            </a:r>
            <a:r>
              <a:rPr lang="ko-KR" altLang="en-US" sz="1200" dirty="0" smtClean="0"/>
              <a:t>간호사 활동현황 실태조사</a:t>
            </a:r>
            <a:r>
              <a:rPr lang="en-US" altLang="ko-KR" sz="1200" dirty="0" smtClean="0"/>
              <a:t>]</a:t>
            </a:r>
            <a:r>
              <a:rPr lang="ko-KR" altLang="en-US" sz="1200" dirty="0" smtClean="0"/>
              <a:t> </a:t>
            </a:r>
            <a:endParaRPr lang="ko-KR" altLang="en-US" sz="1200" dirty="0"/>
          </a:p>
        </p:txBody>
      </p:sp>
      <p:sp>
        <p:nvSpPr>
          <p:cNvPr id="9" name="내용 개체 틀 2"/>
          <p:cNvSpPr txBox="1">
            <a:spLocks/>
          </p:cNvSpPr>
          <p:nvPr/>
        </p:nvSpPr>
        <p:spPr>
          <a:xfrm>
            <a:off x="470657" y="5350399"/>
            <a:ext cx="7886700" cy="4310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622340" y="4931807"/>
            <a:ext cx="746710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270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1" 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지방 중소병원의 간호사 이탈은 병원 간 지나친 임금 격차에 기인하는 것으로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1270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간호사 수도권 쏠림 현상으로 지방 중소병원의 간호인력난 해결을 위해서는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1270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u="sng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지방병원 </a:t>
            </a:r>
            <a:r>
              <a:rPr kumimoji="1" lang="ko-KR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간호사</a:t>
            </a:r>
            <a:r>
              <a:rPr kumimoji="1" lang="ko-KR" altLang="en-US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들을 위한</a:t>
            </a:r>
            <a:r>
              <a:rPr kumimoji="1" lang="ko-KR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적정임금</a:t>
            </a:r>
            <a:r>
              <a:rPr kumimoji="1" lang="en-US" altLang="ko-KR" sz="1600" u="sng" dirty="0" smtClean="0"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</a:t>
            </a:r>
            <a:r>
              <a:rPr kumimoji="1" lang="ko-KR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표준화의 도입이 요구됨</a:t>
            </a:r>
            <a:r>
              <a:rPr kumimoji="1" lang="en-US" altLang="ko-KR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 </a:t>
            </a:r>
          </a:p>
          <a:p>
            <a:pPr marL="0" marR="0" lvl="0" indent="1270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1270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이는 저평가되고 있는 간호사 임금을 야간휴일 근무시간에 대한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1270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보상을 고려해 간호사 표준임금을 마련하는 것을 의미함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(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정규숙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, 2017).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3483" y="323996"/>
            <a:ext cx="7886700" cy="83368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/>
              <a:t>2. </a:t>
            </a:r>
            <a:r>
              <a:rPr lang="ko-KR" altLang="en-US" sz="1800" b="1" dirty="0" smtClean="0"/>
              <a:t>정책적으로 보호받지 못함</a:t>
            </a:r>
            <a:endParaRPr lang="en-US" altLang="ko-KR" sz="1800" b="1" dirty="0" smtClean="0"/>
          </a:p>
          <a:p>
            <a:pPr>
              <a:buNone/>
            </a:pPr>
            <a:r>
              <a:rPr lang="en-US" altLang="ko-KR" sz="1800" dirty="0" smtClean="0"/>
              <a:t>1) </a:t>
            </a:r>
            <a:r>
              <a:rPr lang="ko-KR" altLang="en-US" sz="1800" dirty="0" smtClean="0"/>
              <a:t>근로시간 </a:t>
            </a:r>
            <a:r>
              <a:rPr lang="ko-KR" altLang="en-US" sz="1800" dirty="0" err="1" smtClean="0"/>
              <a:t>단축법</a:t>
            </a:r>
            <a:r>
              <a:rPr lang="ko-KR" altLang="en-US" sz="1800" dirty="0" smtClean="0"/>
              <a:t> 예외직종 </a:t>
            </a:r>
            <a:endParaRPr lang="ko-KR" altLang="en-US" sz="1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40</a:t>
            </a:fld>
            <a:endParaRPr lang="ko-KR" altLang="en-US"/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0897" name="그룹 8"/>
          <p:cNvGrpSpPr>
            <a:grpSpLocks/>
          </p:cNvGrpSpPr>
          <p:nvPr/>
        </p:nvGrpSpPr>
        <p:grpSpPr bwMode="auto">
          <a:xfrm>
            <a:off x="864066" y="1417739"/>
            <a:ext cx="3968750" cy="4298950"/>
            <a:chOff x="0" y="0"/>
            <a:chExt cx="35256" cy="39121"/>
          </a:xfrm>
        </p:grpSpPr>
        <p:grpSp>
          <p:nvGrpSpPr>
            <p:cNvPr id="24" name="그룹 24"/>
            <p:cNvGrpSpPr>
              <a:grpSpLocks/>
            </p:cNvGrpSpPr>
            <p:nvPr/>
          </p:nvGrpSpPr>
          <p:grpSpPr bwMode="auto">
            <a:xfrm>
              <a:off x="840" y="1449"/>
              <a:ext cx="33630" cy="36678"/>
              <a:chOff x="840" y="1449"/>
              <a:chExt cx="33629" cy="36677"/>
            </a:xfrm>
          </p:grpSpPr>
          <p:pic>
            <p:nvPicPr>
              <p:cNvPr id="25" name="그림 25" descr="[ê·¸ëí½] ê·¼ë¡ìê° 68â52ìê° ë¨ì¶ë² 5ë ë§ì íê²°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184" t="82030" r="1028" b="7919"/>
              <a:stretch>
                <a:fillRect/>
              </a:stretch>
            </p:blipFill>
            <p:spPr bwMode="auto">
              <a:xfrm>
                <a:off x="840" y="31088"/>
                <a:ext cx="33630" cy="7039"/>
              </a:xfrm>
              <a:prstGeom prst="rect">
                <a:avLst/>
              </a:prstGeom>
              <a:noFill/>
            </p:spPr>
          </p:pic>
          <p:pic>
            <p:nvPicPr>
              <p:cNvPr id="26" name="그림 26" descr="[ê·¸ëí½] ê·¼ë¡ìê° 68â52ìê° ë¨ì¶ë² 5ë ë§ì íê²°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031" t="658" r="1949" b="54214"/>
              <a:stretch>
                <a:fillRect/>
              </a:stretch>
            </p:blipFill>
            <p:spPr bwMode="auto">
              <a:xfrm>
                <a:off x="1132" y="1449"/>
                <a:ext cx="33338" cy="28918"/>
              </a:xfrm>
              <a:prstGeom prst="rect">
                <a:avLst/>
              </a:prstGeom>
              <a:noFill/>
            </p:spPr>
          </p:pic>
        </p:grpSp>
        <p:sp>
          <p:nvSpPr>
            <p:cNvPr id="27" name="직사각형 27"/>
            <p:cNvSpPr>
              <a:spLocks noChangeArrowheads="1"/>
            </p:cNvSpPr>
            <p:nvPr/>
          </p:nvSpPr>
          <p:spPr bwMode="auto">
            <a:xfrm>
              <a:off x="0" y="0"/>
              <a:ext cx="35256" cy="39121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276675" y="1510018"/>
            <a:ext cx="2864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그림</a:t>
            </a:r>
            <a:r>
              <a:rPr lang="en-US" altLang="ko-KR" sz="1200" dirty="0" smtClean="0"/>
              <a:t>15. </a:t>
            </a:r>
            <a:r>
              <a:rPr lang="ko-KR" altLang="en-US" sz="1200" dirty="0" smtClean="0"/>
              <a:t>근로시간  </a:t>
            </a:r>
            <a:r>
              <a:rPr lang="ko-KR" altLang="en-US" sz="1200" dirty="0" err="1" smtClean="0"/>
              <a:t>단축법</a:t>
            </a:r>
            <a:r>
              <a:rPr lang="ko-KR" altLang="en-US" sz="1200" dirty="0" smtClean="0"/>
              <a:t> 개정사항 개요</a:t>
            </a:r>
            <a:endParaRPr lang="ko-KR" alt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5122277" y="2016354"/>
            <a:ext cx="3623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연합뉴스</a:t>
            </a:r>
            <a:r>
              <a:rPr lang="en-US" altLang="ko-KR" sz="1200" dirty="0" smtClean="0"/>
              <a:t>(2018), http://www.yonhapnews.co.kr</a:t>
            </a:r>
            <a:endParaRPr lang="ko-KR" altLang="en-US" sz="1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54776" y="2261053"/>
            <a:ext cx="7886700" cy="354756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의료기관인증평가 지표 개선 검토</a:t>
            </a:r>
            <a:endParaRPr lang="en-US" altLang="ko-KR" sz="2400" dirty="0" smtClean="0"/>
          </a:p>
          <a:p>
            <a:pPr>
              <a:buFont typeface="Wingdings" pitchFamily="2" charset="2"/>
              <a:buChar char="u"/>
            </a:pPr>
            <a:r>
              <a:rPr lang="ko-KR" altLang="en-US" sz="2400" dirty="0" smtClean="0"/>
              <a:t>병원의 모성보호제도 준수여부에 대한 근로감독 강화</a:t>
            </a:r>
            <a:endParaRPr lang="en-US" altLang="ko-KR" sz="24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400" dirty="0" smtClean="0"/>
              <a:t> </a:t>
            </a:r>
            <a:r>
              <a:rPr lang="ko-KR" altLang="en-US" sz="2400" dirty="0" err="1" smtClean="0"/>
              <a:t>행위별</a:t>
            </a:r>
            <a:r>
              <a:rPr lang="ko-KR" altLang="en-US" sz="2400" dirty="0" smtClean="0"/>
              <a:t> 간호수가 항목 확대로 간호사 처우개선을 연계</a:t>
            </a:r>
            <a:endParaRPr lang="en-US" altLang="ko-KR" sz="24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지역별 </a:t>
            </a:r>
            <a:r>
              <a:rPr lang="ko-KR" altLang="en-US" sz="2400" dirty="0" err="1" smtClean="0"/>
              <a:t>병원수</a:t>
            </a:r>
            <a:r>
              <a:rPr lang="ko-KR" altLang="en-US" sz="2400" dirty="0" smtClean="0"/>
              <a:t> 대비 간호대학 수를 고려하는 정책</a:t>
            </a:r>
            <a:endParaRPr lang="en-US" altLang="ko-KR" sz="24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간호대학 실습교육 평가기준 개선 검토</a:t>
            </a:r>
            <a:endParaRPr lang="en-US" altLang="ko-KR" sz="24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유휴간호인력 활용을 위한 적절한 대우 개선</a:t>
            </a:r>
            <a:endParaRPr lang="en-US" altLang="ko-KR" sz="2400" dirty="0" smtClean="0"/>
          </a:p>
          <a:p>
            <a:pPr>
              <a:buFont typeface="Wingdings" pitchFamily="2" charset="2"/>
              <a:buChar char="u"/>
            </a:pPr>
            <a:r>
              <a:rPr lang="en-US" altLang="ko-KR" sz="2400" dirty="0" smtClean="0"/>
              <a:t> </a:t>
            </a:r>
            <a:r>
              <a:rPr lang="ko-KR" altLang="en-US" sz="2400" dirty="0" err="1" smtClean="0"/>
              <a:t>간호정우회</a:t>
            </a:r>
            <a:r>
              <a:rPr lang="ko-KR" altLang="en-US" sz="2400" dirty="0" smtClean="0"/>
              <a:t> 활성화를 통한 간호정책 확장</a:t>
            </a:r>
            <a:endParaRPr lang="ko-KR" altLang="en-US" sz="2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41</a:t>
            </a:fld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585107" y="434794"/>
            <a:ext cx="7886700" cy="1097914"/>
          </a:xfrm>
        </p:spPr>
        <p:txBody>
          <a:bodyPr>
            <a:normAutofit/>
          </a:bodyPr>
          <a:lstStyle/>
          <a:p>
            <a:r>
              <a:rPr lang="ko-KR" altLang="en-US" sz="2400" b="1" dirty="0" smtClean="0">
                <a:solidFill>
                  <a:srgbClr val="FF0000"/>
                </a:solidFill>
              </a:rPr>
              <a:t>향후</a:t>
            </a:r>
            <a:r>
              <a:rPr lang="ko-KR" altLang="en-US" sz="2400" b="1" dirty="0" smtClean="0"/>
              <a:t> </a:t>
            </a:r>
            <a:r>
              <a:rPr lang="ko-KR" altLang="en-US" sz="2400" b="1" dirty="0" err="1" smtClean="0"/>
              <a:t>행위별</a:t>
            </a:r>
            <a:r>
              <a:rPr lang="ko-KR" altLang="en-US" sz="2400" b="1" dirty="0" smtClean="0"/>
              <a:t> 간호수가 항목 확대로 </a:t>
            </a:r>
            <a:r>
              <a:rPr lang="en-US" altLang="ko-KR" sz="2400" b="1" dirty="0" smtClean="0"/>
              <a:t/>
            </a:r>
            <a:br>
              <a:rPr lang="en-US" altLang="ko-KR" sz="2400" b="1" dirty="0" smtClean="0"/>
            </a:br>
            <a:r>
              <a:rPr lang="en-US" altLang="ko-KR" sz="2400" b="1" dirty="0" smtClean="0"/>
              <a:t>                              </a:t>
            </a:r>
            <a:r>
              <a:rPr lang="ko-KR" altLang="en-US" sz="2400" b="1" dirty="0" smtClean="0"/>
              <a:t>간호사 처우개선 연계가 필요함</a:t>
            </a:r>
            <a:r>
              <a:rPr lang="en-US" altLang="ko-KR" sz="2400" b="1" dirty="0" smtClean="0"/>
              <a:t>…</a:t>
            </a:r>
            <a:endParaRPr lang="ko-KR" altLang="en-US" sz="2400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세로 제목 8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세로 텍스트 개체 틀 9"/>
          <p:cNvSpPr>
            <a:spLocks noGrp="1"/>
          </p:cNvSpPr>
          <p:nvPr>
            <p:ph type="body" orient="vert" idx="1"/>
          </p:nvPr>
        </p:nvSpPr>
        <p:spPr>
          <a:xfrm>
            <a:off x="-252550" y="269331"/>
            <a:ext cx="1079863" cy="5811838"/>
          </a:xfrm>
        </p:spPr>
        <p:txBody>
          <a:bodyPr/>
          <a:lstStyle/>
          <a:p>
            <a:pPr>
              <a:buNone/>
            </a:pPr>
            <a:r>
              <a:rPr lang="en-US" altLang="ko-KR" dirty="0" smtClean="0">
                <a:solidFill>
                  <a:srgbClr val="FF0000"/>
                </a:solidFill>
              </a:rPr>
              <a:t>SWOT</a:t>
            </a:r>
            <a:r>
              <a:rPr lang="ko-KR" altLang="en-US" dirty="0" smtClean="0">
                <a:solidFill>
                  <a:srgbClr val="FF0000"/>
                </a:solidFill>
              </a:rPr>
              <a:t>분석을 통한 향후  전략 도출</a:t>
            </a: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8195" name="내용 개체 틀 3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60347" y="218849"/>
            <a:ext cx="7913687" cy="6303962"/>
          </a:xfrm>
        </p:spPr>
      </p:pic>
      <p:sp>
        <p:nvSpPr>
          <p:cNvPr id="4" name="직사각형 3"/>
          <p:cNvSpPr/>
          <p:nvPr/>
        </p:nvSpPr>
        <p:spPr bwMode="auto">
          <a:xfrm>
            <a:off x="4145505" y="5973029"/>
            <a:ext cx="2514600" cy="386255"/>
          </a:xfrm>
          <a:prstGeom prst="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200" b="0" i="0" u="none" strike="noStrike" cap="none" normalizeH="0" baseline="0" smtClean="0">
              <a:ln>
                <a:noFill/>
              </a:ln>
              <a:solidFill>
                <a:srgbClr val="1C1C1C"/>
              </a:solidFill>
              <a:effectLst/>
              <a:latin typeface="Arial" charset="0"/>
              <a:ea typeface="돋움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193" y="6581001"/>
            <a:ext cx="22092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CSF (Critical Success Factor)</a:t>
            </a:r>
            <a:endParaRPr lang="ko-KR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5"/>
          <p:cNvGrpSpPr>
            <a:grpSpLocks/>
          </p:cNvGrpSpPr>
          <p:nvPr/>
        </p:nvGrpSpPr>
        <p:grpSpPr bwMode="auto">
          <a:xfrm>
            <a:off x="243805" y="1206049"/>
            <a:ext cx="8447349" cy="5286375"/>
            <a:chOff x="608822" y="1476752"/>
            <a:chExt cx="7337819" cy="4259838"/>
          </a:xfrm>
        </p:grpSpPr>
        <p:sp>
          <p:nvSpPr>
            <p:cNvPr id="5" name="모서리가 둥근 직사각형 4"/>
            <p:cNvSpPr/>
            <p:nvPr/>
          </p:nvSpPr>
          <p:spPr bwMode="auto">
            <a:xfrm>
              <a:off x="608822" y="1476752"/>
              <a:ext cx="3604673" cy="2192601"/>
            </a:xfrm>
            <a:prstGeom prst="roundRect">
              <a:avLst>
                <a:gd name="adj" fmla="val 3414"/>
              </a:avLst>
            </a:prstGeom>
            <a:solidFill>
              <a:srgbClr val="595959">
                <a:alpha val="20000"/>
              </a:srgbClr>
            </a:solidFill>
            <a:ln w="12700">
              <a:solidFill>
                <a:schemeClr val="bg1">
                  <a:lumMod val="50000"/>
                  <a:alpha val="57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1.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전문직으로서 높은 지식수준</a:t>
              </a: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2.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윤리의식 및 책임감이 높음</a:t>
              </a: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3.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사회적 역할에 대한 공감대 확보</a:t>
              </a: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4.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다양하고 </a:t>
              </a:r>
              <a:r>
                <a:rPr lang="ko-KR" altLang="en-US" sz="1400" dirty="0" err="1" smtClean="0">
                  <a:solidFill>
                    <a:schemeClr val="tx1"/>
                  </a:solidFill>
                  <a:latin typeface="+mn-ea"/>
                </a:rPr>
                <a:t>질높은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 인적자원 확보</a:t>
              </a: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5.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간호교육 수준향상을 위한 지속적 노력</a:t>
              </a:r>
              <a:endParaRPr lang="en-US" altLang="ko-KR" sz="1400" dirty="0" smtClean="0">
                <a:solidFill>
                  <a:schemeClr val="tx1"/>
                </a:solidFill>
                <a:latin typeface="+mn-ea"/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6.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매년 보수교육 실시를 통한 </a:t>
              </a:r>
              <a:r>
                <a:rPr lang="ko-KR" altLang="en-US" sz="1400" dirty="0" err="1" smtClean="0">
                  <a:solidFill>
                    <a:schemeClr val="tx1"/>
                  </a:solidFill>
                  <a:latin typeface="+mn-ea"/>
                </a:rPr>
                <a:t>간호질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 보장</a:t>
              </a: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" name="원형 5"/>
            <p:cNvSpPr/>
            <p:nvPr/>
          </p:nvSpPr>
          <p:spPr bwMode="auto">
            <a:xfrm>
              <a:off x="3549777" y="3137518"/>
              <a:ext cx="655321" cy="709423"/>
            </a:xfrm>
            <a:prstGeom prst="pieWedge">
              <a:avLst/>
            </a:prstGeom>
            <a:gradFill rotWithShape="1">
              <a:gsLst>
                <a:gs pos="11000">
                  <a:schemeClr val="accent1">
                    <a:lumMod val="75000"/>
                    <a:alpha val="80000"/>
                  </a:schemeClr>
                </a:gs>
                <a:gs pos="60000">
                  <a:srgbClr val="1D9CF3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298855" lon="21301135" rev="26212"/>
              </a:camera>
              <a:lightRig rig="flat" dir="t"/>
            </a:scene3d>
            <a:sp3d extrusionH="1270000" prstMaterial="matte">
              <a:bevelT w="13500" h="13500" prst="angle"/>
              <a:bevelB w="13500" h="13500" prst="angle"/>
              <a:extrusionClr>
                <a:schemeClr val="accent1">
                  <a:lumMod val="75000"/>
                </a:schemeClr>
              </a:extrusionClr>
            </a:sp3d>
          </p:spPr>
        </p:sp>
        <p:sp>
          <p:nvSpPr>
            <p:cNvPr id="8" name="직사각형 48"/>
            <p:cNvSpPr>
              <a:spLocks noChangeArrowheads="1"/>
            </p:cNvSpPr>
            <p:nvPr/>
          </p:nvSpPr>
          <p:spPr bwMode="auto">
            <a:xfrm>
              <a:off x="3111685" y="3285584"/>
              <a:ext cx="1184550" cy="354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kumimoji="0" lang="en-US" altLang="ko-KR" sz="19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Strength</a:t>
              </a:r>
              <a:endParaRPr kumimoji="0" lang="ko-KR" altLang="en-US" sz="1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10" name="모서리가 둥근 직사각형 9"/>
            <p:cNvSpPr/>
            <p:nvPr/>
          </p:nvSpPr>
          <p:spPr bwMode="auto">
            <a:xfrm>
              <a:off x="608822" y="4000674"/>
              <a:ext cx="3604673" cy="1714169"/>
            </a:xfrm>
            <a:prstGeom prst="roundRect">
              <a:avLst>
                <a:gd name="adj" fmla="val 3414"/>
              </a:avLst>
            </a:prstGeom>
            <a:solidFill>
              <a:srgbClr val="595959">
                <a:alpha val="20000"/>
              </a:srgbClr>
            </a:solidFill>
            <a:ln w="12700">
              <a:solidFill>
                <a:schemeClr val="bg1">
                  <a:lumMod val="50000"/>
                  <a:alpha val="57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sz="1400" dirty="0">
                  <a:solidFill>
                    <a:schemeClr val="tx1"/>
                  </a:solidFill>
                  <a:latin typeface="+mn-ea"/>
                </a:rPr>
                <a:t> </a:t>
              </a: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v"/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v"/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1.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간호사 </a:t>
              </a:r>
              <a:r>
                <a:rPr lang="ko-KR" altLang="en-US" sz="1400" dirty="0" err="1" smtClean="0">
                  <a:solidFill>
                    <a:schemeClr val="tx1"/>
                  </a:solidFill>
                  <a:latin typeface="+mn-ea"/>
                </a:rPr>
                <a:t>태움현상에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 대한 대중의 관심증가</a:t>
              </a: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2.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간호인력 부족에 대한 정부의 관심증가</a:t>
              </a:r>
              <a:endParaRPr lang="en-US" altLang="ko-KR" sz="1400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3.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간호사 근무환경 및 처우를 위한 보건복지부의 </a:t>
              </a:r>
              <a:endParaRPr lang="en-US" altLang="ko-KR" sz="1400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   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개선의지 증가 </a:t>
              </a:r>
              <a:endParaRPr lang="en-US" altLang="ko-KR" sz="1400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4.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의료기관인증평가제도의 개선 필요성 증가</a:t>
              </a: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5.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간호조직 내 조직문화 개선의지 증가</a:t>
              </a: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" name="원형 10"/>
            <p:cNvSpPr/>
            <p:nvPr/>
          </p:nvSpPr>
          <p:spPr bwMode="auto">
            <a:xfrm flipV="1">
              <a:off x="3549777" y="3934686"/>
              <a:ext cx="688045" cy="597876"/>
            </a:xfrm>
            <a:prstGeom prst="pieWedge">
              <a:avLst/>
            </a:prstGeom>
            <a:gradFill rotWithShape="1">
              <a:gsLst>
                <a:gs pos="0">
                  <a:srgbClr val="969696"/>
                </a:gs>
                <a:gs pos="100000">
                  <a:schemeClr val="bg1">
                    <a:lumMod val="95000"/>
                    <a:alpha val="85000"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  <a:scene3d>
              <a:camera prst="legacyPerspectiveBottom" fov="0">
                <a:rot lat="300000" lon="21300015" rev="24000"/>
              </a:camera>
              <a:lightRig rig="glow" dir="t"/>
            </a:scene3d>
            <a:sp3d extrusionH="1270000" prstMaterial="matte">
              <a:bevelT w="13500" h="13500" prst="angle"/>
              <a:bevelB w="13500" h="13500" prst="angle"/>
              <a:extrusionClr>
                <a:srgbClr val="909090"/>
              </a:extrusionClr>
            </a:sp3d>
          </p:spPr>
        </p:sp>
        <p:sp>
          <p:nvSpPr>
            <p:cNvPr id="13" name="직사각형 12"/>
            <p:cNvSpPr/>
            <p:nvPr/>
          </p:nvSpPr>
          <p:spPr bwMode="auto">
            <a:xfrm>
              <a:off x="2798654" y="3934154"/>
              <a:ext cx="1567909" cy="385049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9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Opportunity</a:t>
              </a:r>
              <a:endParaRPr kumimoji="0" lang="ko-KR" altLang="en-US" sz="1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 bwMode="auto">
            <a:xfrm>
              <a:off x="4549968" y="4000674"/>
              <a:ext cx="3381277" cy="1735916"/>
            </a:xfrm>
            <a:prstGeom prst="roundRect">
              <a:avLst>
                <a:gd name="adj" fmla="val 3414"/>
              </a:avLst>
            </a:prstGeom>
            <a:solidFill>
              <a:srgbClr val="595959">
                <a:alpha val="20000"/>
              </a:srgbClr>
            </a:solidFill>
            <a:ln w="12700">
              <a:solidFill>
                <a:schemeClr val="bg1">
                  <a:lumMod val="50000"/>
                  <a:alpha val="57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 marL="342900" indent="-342900"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1. </a:t>
              </a:r>
              <a:r>
                <a:rPr lang="ko-KR" altLang="en-US" sz="1400" dirty="0" err="1" smtClean="0">
                  <a:solidFill>
                    <a:schemeClr val="tx1"/>
                  </a:solidFill>
                  <a:latin typeface="+mn-ea"/>
                </a:rPr>
                <a:t>간호조직내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400" dirty="0" err="1" smtClean="0">
                  <a:solidFill>
                    <a:schemeClr val="tx1"/>
                  </a:solidFill>
                  <a:latin typeface="+mn-ea"/>
                </a:rPr>
                <a:t>태움현상으로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 인해 대중에게</a:t>
              </a:r>
              <a:endParaRPr lang="en-US" altLang="ko-KR" sz="1400" dirty="0" smtClean="0">
                <a:solidFill>
                  <a:schemeClr val="tx1"/>
                </a:solidFill>
                <a:latin typeface="+mn-ea"/>
              </a:endParaRPr>
            </a:p>
            <a:p>
              <a:pPr marL="342900" indent="-342900"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    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부정적 이미지 형성</a:t>
              </a:r>
              <a:endParaRPr lang="en-US" altLang="ko-KR" sz="1400" dirty="0" smtClean="0">
                <a:solidFill>
                  <a:schemeClr val="tx1"/>
                </a:solidFill>
                <a:latin typeface="+mn-ea"/>
              </a:endParaRPr>
            </a:p>
            <a:p>
              <a:pPr marL="342900" indent="-342900"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2.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질적 보장이 확보되지 않는 상황에서 </a:t>
              </a:r>
              <a:endParaRPr lang="en-US" altLang="ko-KR" sz="1400" dirty="0" smtClean="0">
                <a:solidFill>
                  <a:schemeClr val="tx1"/>
                </a:solidFill>
                <a:latin typeface="+mn-ea"/>
              </a:endParaRPr>
            </a:p>
            <a:p>
              <a:pPr marL="342900" indent="-342900"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     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간호인력 부족으로 인한 </a:t>
              </a:r>
              <a:r>
                <a:rPr lang="ko-KR" altLang="en-US" sz="1400" dirty="0" err="1" smtClean="0">
                  <a:solidFill>
                    <a:schemeClr val="tx1"/>
                  </a:solidFill>
                  <a:latin typeface="+mn-ea"/>
                </a:rPr>
                <a:t>양적확대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 추구</a:t>
              </a: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3.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지방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,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신설 간호대학의 실습병원 부족</a:t>
              </a:r>
              <a:endParaRPr lang="en-US" altLang="ko-KR" sz="1400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4.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근로시간 </a:t>
              </a:r>
              <a:r>
                <a:rPr lang="ko-KR" altLang="en-US" sz="1400" dirty="0" err="1" smtClean="0">
                  <a:solidFill>
                    <a:schemeClr val="tx1"/>
                  </a:solidFill>
                  <a:latin typeface="+mn-ea"/>
                </a:rPr>
                <a:t>단축법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 예외직종으로 분류되는 </a:t>
              </a:r>
              <a:endParaRPr lang="en-US" altLang="ko-KR" sz="1400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       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간호직종</a:t>
              </a: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ko-KR" sz="1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원형 15"/>
            <p:cNvSpPr/>
            <p:nvPr/>
          </p:nvSpPr>
          <p:spPr bwMode="auto">
            <a:xfrm flipH="1" flipV="1">
              <a:off x="4300372" y="3934686"/>
              <a:ext cx="688045" cy="597876"/>
            </a:xfrm>
            <a:prstGeom prst="pieWedge">
              <a:avLst/>
            </a:prstGeom>
            <a:gradFill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  <a:scene3d>
              <a:camera prst="legacyPerspectiveBottom" fov="0">
                <a:rot lat="300000" lon="21300000" rev="24000"/>
              </a:camera>
              <a:lightRig rig="glow" dir="t"/>
            </a:scene3d>
            <a:sp3d extrusionH="1270000" prstMaterial="matte">
              <a:bevelT w="13500" h="13500" prst="angle"/>
              <a:bevelB w="13500" h="13500" prst="angle"/>
              <a:extrusionClr>
                <a:schemeClr val="tx1">
                  <a:lumMod val="65000"/>
                  <a:lumOff val="35000"/>
                </a:schemeClr>
              </a:extrusionClr>
            </a:sp3d>
          </p:spPr>
        </p:sp>
        <p:sp>
          <p:nvSpPr>
            <p:cNvPr id="18" name="직사각형 58"/>
            <p:cNvSpPr>
              <a:spLocks noChangeArrowheads="1"/>
            </p:cNvSpPr>
            <p:nvPr/>
          </p:nvSpPr>
          <p:spPr bwMode="auto">
            <a:xfrm>
              <a:off x="3987341" y="4016024"/>
              <a:ext cx="1565151" cy="354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kumimoji="0" lang="en-US" altLang="ko-KR" sz="19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Threat</a:t>
              </a:r>
              <a:endParaRPr kumimoji="0" lang="ko-KR" altLang="en-US" sz="1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20" name="모서리가 둥근 직사각형 19"/>
            <p:cNvSpPr/>
            <p:nvPr/>
          </p:nvSpPr>
          <p:spPr bwMode="auto">
            <a:xfrm>
              <a:off x="4504462" y="1476752"/>
              <a:ext cx="3442179" cy="2239932"/>
            </a:xfrm>
            <a:prstGeom prst="roundRect">
              <a:avLst>
                <a:gd name="adj" fmla="val 3414"/>
              </a:avLst>
            </a:prstGeom>
            <a:solidFill>
              <a:srgbClr val="595959">
                <a:alpha val="20000"/>
              </a:srgbClr>
            </a:solidFill>
            <a:ln w="12700">
              <a:solidFill>
                <a:schemeClr val="bg1">
                  <a:lumMod val="50000"/>
                  <a:alpha val="57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solidFill>
                    <a:schemeClr val="tx1"/>
                  </a:solidFill>
                </a:rPr>
                <a:t>1. </a:t>
              </a:r>
              <a:r>
                <a:rPr lang="ko-KR" altLang="en-US" sz="1200" dirty="0" smtClean="0">
                  <a:solidFill>
                    <a:schemeClr val="tx1"/>
                  </a:solidFill>
                </a:rPr>
                <a:t>높은 간호사 </a:t>
              </a:r>
              <a:r>
                <a:rPr lang="ko-KR" altLang="en-US" sz="1200" dirty="0" err="1" smtClean="0">
                  <a:solidFill>
                    <a:schemeClr val="tx1"/>
                  </a:solidFill>
                </a:rPr>
                <a:t>이직율</a:t>
              </a:r>
              <a:r>
                <a:rPr lang="ko-KR" altLang="en-US" sz="1200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200" dirty="0" smtClean="0">
                  <a:solidFill>
                    <a:schemeClr val="tx1"/>
                  </a:solidFill>
                </a:rPr>
                <a:t>  </a:t>
              </a:r>
              <a:endParaRPr lang="en-US" altLang="ko-KR" sz="1200" dirty="0">
                <a:solidFill>
                  <a:schemeClr val="tx1"/>
                </a:solidFill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solidFill>
                    <a:schemeClr val="tx1"/>
                  </a:solidFill>
                </a:rPr>
                <a:t>2. </a:t>
              </a:r>
              <a:r>
                <a:rPr lang="ko-KR" altLang="en-US" sz="1200" dirty="0" smtClean="0">
                  <a:solidFill>
                    <a:schemeClr val="tx1"/>
                  </a:solidFill>
                </a:rPr>
                <a:t>경력간호사에게 </a:t>
              </a:r>
              <a:r>
                <a:rPr lang="ko-KR" altLang="en-US" sz="1200" dirty="0" err="1" smtClean="0">
                  <a:solidFill>
                    <a:schemeClr val="tx1"/>
                  </a:solidFill>
                </a:rPr>
                <a:t>과중되는</a:t>
              </a:r>
              <a:r>
                <a:rPr lang="ko-KR" altLang="en-US" sz="1200" dirty="0" smtClean="0">
                  <a:solidFill>
                    <a:schemeClr val="tx1"/>
                  </a:solidFill>
                </a:rPr>
                <a:t> 신규간호사 교육업무</a:t>
              </a:r>
              <a:endParaRPr lang="en-US" altLang="ko-KR" sz="1200" dirty="0" smtClean="0">
                <a:solidFill>
                  <a:schemeClr val="tx1"/>
                </a:solidFill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 smtClean="0">
                  <a:solidFill>
                    <a:schemeClr val="tx1"/>
                  </a:solidFill>
                </a:rPr>
                <a:t>3. </a:t>
              </a:r>
              <a:r>
                <a:rPr kumimoji="0" lang="ko-KR" altLang="en-US" sz="1200" dirty="0" err="1" smtClean="0">
                  <a:solidFill>
                    <a:schemeClr val="tx1"/>
                  </a:solidFill>
                </a:rPr>
                <a:t>프리셉터</a:t>
              </a:r>
              <a:r>
                <a:rPr kumimoji="0" lang="ko-KR" altLang="en-US" sz="1200" dirty="0" smtClean="0">
                  <a:solidFill>
                    <a:schemeClr val="tx1"/>
                  </a:solidFill>
                </a:rPr>
                <a:t> 업무에 대한 불만족스러운 </a:t>
              </a:r>
              <a:r>
                <a:rPr kumimoji="0" lang="ko-KR" altLang="en-US" sz="1200" dirty="0" err="1" smtClean="0">
                  <a:solidFill>
                    <a:schemeClr val="tx1"/>
                  </a:solidFill>
                </a:rPr>
                <a:t>보상과대우</a:t>
              </a:r>
              <a:endParaRPr kumimoji="0" lang="en-US" altLang="ko-KR" sz="1200" dirty="0" smtClean="0">
                <a:solidFill>
                  <a:schemeClr val="tx1"/>
                </a:solidFill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solidFill>
                    <a:schemeClr val="tx1"/>
                  </a:solidFill>
                </a:rPr>
                <a:t>4. </a:t>
              </a:r>
              <a:r>
                <a:rPr lang="ko-KR" altLang="en-US" sz="1200" dirty="0" smtClean="0">
                  <a:solidFill>
                    <a:schemeClr val="tx1"/>
                  </a:solidFill>
                </a:rPr>
                <a:t>신규간호사의 불충분한 교육훈련기간</a:t>
              </a:r>
              <a:endParaRPr lang="en-US" altLang="ko-KR" sz="1200" dirty="0" smtClean="0">
                <a:solidFill>
                  <a:schemeClr val="tx1"/>
                </a:solidFill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 smtClean="0">
                  <a:solidFill>
                    <a:schemeClr val="tx1"/>
                  </a:solidFill>
                </a:rPr>
                <a:t>5. </a:t>
              </a:r>
              <a:r>
                <a:rPr lang="ko-KR" altLang="en-US" sz="1200" dirty="0" smtClean="0">
                  <a:solidFill>
                    <a:schemeClr val="tx1"/>
                  </a:solidFill>
                </a:rPr>
                <a:t>신규간호사의 간호현장 부적응</a:t>
              </a:r>
              <a:endParaRPr lang="en-US" altLang="ko-KR" sz="1200" dirty="0" smtClean="0">
                <a:solidFill>
                  <a:schemeClr val="tx1"/>
                </a:solidFill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 smtClean="0">
                  <a:solidFill>
                    <a:schemeClr val="tx1"/>
                  </a:solidFill>
                </a:rPr>
                <a:t>6. </a:t>
              </a:r>
              <a:r>
                <a:rPr kumimoji="0" lang="ko-KR" altLang="en-US" sz="1200" dirty="0" smtClean="0">
                  <a:solidFill>
                    <a:schemeClr val="tx1"/>
                  </a:solidFill>
                </a:rPr>
                <a:t>간호사의 휴식시간 및 식사시간 부족</a:t>
              </a:r>
              <a:endParaRPr kumimoji="0" lang="en-US" altLang="ko-KR" sz="1200" dirty="0" smtClean="0">
                <a:solidFill>
                  <a:schemeClr val="tx1"/>
                </a:solidFill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solidFill>
                    <a:schemeClr val="tx1"/>
                  </a:solidFill>
                </a:rPr>
                <a:t>7. </a:t>
              </a:r>
              <a:r>
                <a:rPr lang="ko-KR" altLang="en-US" sz="1200" dirty="0" smtClean="0">
                  <a:solidFill>
                    <a:schemeClr val="tx1"/>
                  </a:solidFill>
                </a:rPr>
                <a:t>간호사의 과중한 책임감 및 부담감</a:t>
              </a:r>
              <a:endParaRPr lang="en-US" altLang="ko-KR" sz="1200" dirty="0" smtClean="0">
                <a:solidFill>
                  <a:schemeClr val="tx1"/>
                </a:solidFill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 smtClean="0">
                  <a:solidFill>
                    <a:schemeClr val="tx1"/>
                  </a:solidFill>
                </a:rPr>
                <a:t>8. </a:t>
              </a:r>
              <a:r>
                <a:rPr kumimoji="0" lang="ko-KR" altLang="en-US" sz="1200" dirty="0" smtClean="0">
                  <a:solidFill>
                    <a:schemeClr val="tx1"/>
                  </a:solidFill>
                </a:rPr>
                <a:t>간호사의 직무스트레스</a:t>
              </a:r>
              <a:r>
                <a:rPr kumimoji="0" lang="en-US" altLang="ko-KR" sz="1200" dirty="0" smtClean="0">
                  <a:solidFill>
                    <a:schemeClr val="tx1"/>
                  </a:solidFill>
                </a:rPr>
                <a:t>, </a:t>
              </a:r>
              <a:r>
                <a:rPr kumimoji="0" lang="ko-KR" altLang="en-US" sz="1200" dirty="0" smtClean="0">
                  <a:solidFill>
                    <a:schemeClr val="tx1"/>
                  </a:solidFill>
                </a:rPr>
                <a:t>감정노동</a:t>
              </a:r>
              <a:r>
                <a:rPr kumimoji="0" lang="en-US" altLang="ko-KR" sz="1200" dirty="0" smtClean="0">
                  <a:solidFill>
                    <a:schemeClr val="tx1"/>
                  </a:solidFill>
                </a:rPr>
                <a:t>, </a:t>
              </a:r>
              <a:r>
                <a:rPr kumimoji="0" lang="ko-KR" altLang="en-US" sz="1200" dirty="0" smtClean="0">
                  <a:solidFill>
                    <a:schemeClr val="tx1"/>
                  </a:solidFill>
                </a:rPr>
                <a:t>폭언</a:t>
              </a:r>
              <a:r>
                <a:rPr kumimoji="0" lang="en-US" altLang="ko-KR" sz="1200" dirty="0" smtClean="0">
                  <a:solidFill>
                    <a:schemeClr val="tx1"/>
                  </a:solidFill>
                </a:rPr>
                <a:t>, </a:t>
              </a:r>
              <a:r>
                <a:rPr kumimoji="0" lang="ko-KR" altLang="en-US" sz="1200" dirty="0" smtClean="0">
                  <a:solidFill>
                    <a:schemeClr val="tx1"/>
                  </a:solidFill>
                </a:rPr>
                <a:t>폭행</a:t>
              </a:r>
              <a:endParaRPr kumimoji="0" lang="en-US" altLang="ko-KR" sz="1200" dirty="0" smtClean="0">
                <a:solidFill>
                  <a:schemeClr val="tx1"/>
                </a:solidFill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solidFill>
                    <a:schemeClr val="tx1"/>
                  </a:solidFill>
                </a:rPr>
                <a:t>9. </a:t>
              </a:r>
              <a:r>
                <a:rPr lang="ko-KR" altLang="en-US" sz="1200" dirty="0" smtClean="0">
                  <a:solidFill>
                    <a:schemeClr val="tx1"/>
                  </a:solidFill>
                </a:rPr>
                <a:t>의료기관인증평가의 부정적 측면인 간호사 </a:t>
              </a:r>
              <a:endParaRPr lang="en-US" altLang="ko-KR" sz="1200" dirty="0" smtClean="0">
                <a:solidFill>
                  <a:schemeClr val="tx1"/>
                </a:solidFill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 smtClean="0">
                  <a:solidFill>
                    <a:schemeClr val="tx1"/>
                  </a:solidFill>
                </a:rPr>
                <a:t>      </a:t>
              </a:r>
              <a:r>
                <a:rPr kumimoji="0" lang="ko-KR" altLang="en-US" sz="1200" dirty="0" smtClean="0">
                  <a:solidFill>
                    <a:schemeClr val="tx1"/>
                  </a:solidFill>
                </a:rPr>
                <a:t>업무부담 증가</a:t>
              </a:r>
              <a:endParaRPr kumimoji="0" lang="en-US" altLang="ko-KR" sz="1200" dirty="0" smtClean="0">
                <a:solidFill>
                  <a:schemeClr val="tx1"/>
                </a:solidFill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solidFill>
                    <a:schemeClr val="tx1"/>
                  </a:solidFill>
                </a:rPr>
                <a:t>10. </a:t>
              </a:r>
              <a:r>
                <a:rPr lang="ko-KR" altLang="en-US" sz="1200" dirty="0" err="1" smtClean="0">
                  <a:solidFill>
                    <a:schemeClr val="tx1"/>
                  </a:solidFill>
                </a:rPr>
                <a:t>저평가</a:t>
              </a:r>
              <a:r>
                <a:rPr lang="ko-KR" altLang="en-US" sz="1200" dirty="0" smtClean="0">
                  <a:solidFill>
                    <a:schemeClr val="tx1"/>
                  </a:solidFill>
                </a:rPr>
                <a:t> 받고 있는 간호활동</a:t>
              </a:r>
              <a:endParaRPr lang="en-US" altLang="ko-KR" sz="1200" dirty="0" smtClean="0">
                <a:solidFill>
                  <a:schemeClr val="tx1"/>
                </a:solidFill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 smtClean="0">
                  <a:solidFill>
                    <a:schemeClr val="tx1"/>
                  </a:solidFill>
                </a:rPr>
                <a:t>11. </a:t>
              </a:r>
              <a:r>
                <a:rPr kumimoji="0" lang="ko-KR" altLang="en-US" sz="1200" dirty="0" smtClean="0">
                  <a:solidFill>
                    <a:schemeClr val="tx1"/>
                  </a:solidFill>
                </a:rPr>
                <a:t>보장받지 못하는 모성보호제도</a:t>
              </a:r>
              <a:endParaRPr kumimoji="0"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원형 20"/>
            <p:cNvSpPr/>
            <p:nvPr/>
          </p:nvSpPr>
          <p:spPr bwMode="auto">
            <a:xfrm flipH="1">
              <a:off x="4300372" y="3137518"/>
              <a:ext cx="688047" cy="709423"/>
            </a:xfrm>
            <a:prstGeom prst="pieWedge">
              <a:avLst/>
            </a:prstGeom>
            <a:gradFill rotWithShape="1">
              <a:gsLst>
                <a:gs pos="0">
                  <a:srgbClr val="969696"/>
                </a:gs>
                <a:gs pos="100000">
                  <a:schemeClr val="bg1">
                    <a:lumMod val="95000"/>
                    <a:alpha val="85000"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  <a:scene3d>
              <a:camera prst="legacyPerspectiveBottom" fov="0">
                <a:rot lat="300000" lon="21300015" rev="24000"/>
              </a:camera>
              <a:lightRig rig="glow" dir="t"/>
            </a:scene3d>
            <a:sp3d extrusionH="1270000" prstMaterial="matte">
              <a:bevelT w="13500" h="13500" prst="angle"/>
              <a:bevelB w="13500" h="13500" prst="angle"/>
              <a:extrusionClr>
                <a:srgbClr val="909090"/>
              </a:extrusionClr>
            </a:sp3d>
          </p:spPr>
        </p:sp>
        <p:sp>
          <p:nvSpPr>
            <p:cNvPr id="23" name="직사각형 22"/>
            <p:cNvSpPr/>
            <p:nvPr/>
          </p:nvSpPr>
          <p:spPr bwMode="auto">
            <a:xfrm>
              <a:off x="4362426" y="3270233"/>
              <a:ext cx="1184551" cy="383769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9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Weakness</a:t>
              </a:r>
              <a:endParaRPr kumimoji="0" lang="ko-KR" altLang="en-US" sz="1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9" name="제목 1"/>
          <p:cNvSpPr>
            <a:spLocks noGrp="1"/>
          </p:cNvSpPr>
          <p:nvPr>
            <p:ph type="title"/>
          </p:nvPr>
        </p:nvSpPr>
        <p:spPr>
          <a:xfrm>
            <a:off x="561539" y="222513"/>
            <a:ext cx="7886700" cy="607997"/>
          </a:xfrm>
        </p:spPr>
        <p:txBody>
          <a:bodyPr>
            <a:normAutofit/>
          </a:bodyPr>
          <a:lstStyle/>
          <a:p>
            <a:r>
              <a:rPr lang="en-US" altLang="ko-KR" sz="2800" b="1" dirty="0" smtClean="0">
                <a:solidFill>
                  <a:schemeClr val="tx1"/>
                </a:solidFill>
                <a:latin typeface="+mn-lt"/>
              </a:rPr>
              <a:t>SWOT analysis</a:t>
            </a:r>
            <a:r>
              <a:rPr lang="ko-KR" altLang="en-US" sz="2800" b="1" dirty="0" smtClean="0">
                <a:solidFill>
                  <a:schemeClr val="tx1"/>
                </a:solidFill>
                <a:latin typeface="+mn-lt"/>
              </a:rPr>
              <a:t>를 활용한 간호조직 내 </a:t>
            </a:r>
            <a:r>
              <a:rPr lang="en-US" altLang="ko-KR" sz="2800" b="1" dirty="0" smtClean="0">
                <a:solidFill>
                  <a:srgbClr val="FF0000"/>
                </a:solidFill>
                <a:latin typeface="+mn-lt"/>
              </a:rPr>
              <a:t>‘</a:t>
            </a:r>
            <a:r>
              <a:rPr lang="ko-KR" altLang="en-US" sz="2800" b="1" dirty="0" smtClean="0">
                <a:solidFill>
                  <a:srgbClr val="FF0000"/>
                </a:solidFill>
                <a:latin typeface="+mn-lt"/>
              </a:rPr>
              <a:t>태움</a:t>
            </a:r>
            <a:r>
              <a:rPr lang="en-US" altLang="ko-KR" sz="2800" b="1" dirty="0" smtClean="0">
                <a:solidFill>
                  <a:srgbClr val="FF0000"/>
                </a:solidFill>
                <a:latin typeface="+mn-lt"/>
              </a:rPr>
              <a:t>’</a:t>
            </a:r>
            <a:r>
              <a:rPr lang="ko-KR" altLang="en-US" sz="2800" b="1" dirty="0" smtClean="0">
                <a:solidFill>
                  <a:schemeClr val="tx1"/>
                </a:solidFill>
                <a:latin typeface="+mn-lt"/>
              </a:rPr>
              <a:t>현상 분석 </a:t>
            </a:r>
            <a:endParaRPr lang="ko-KR" altLang="en-US" sz="2800" b="1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42844" y="888667"/>
          <a:ext cx="8896653" cy="5879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4575"/>
                <a:gridCol w="3045189"/>
                <a:gridCol w="3156889"/>
              </a:tblGrid>
              <a:tr h="130339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spc="-150" baseline="0" dirty="0" smtClean="0"/>
                        <a:t>                                                                 </a:t>
                      </a:r>
                      <a:r>
                        <a:rPr lang="ko-KR" altLang="en-US" sz="1200" spc="-150" dirty="0" smtClean="0"/>
                        <a:t>외부 환경</a:t>
                      </a:r>
                      <a:endParaRPr lang="en-US" altLang="ko-KR" sz="1200" spc="-150" dirty="0" smtClean="0"/>
                    </a:p>
                    <a:p>
                      <a:pPr latinLnBrk="1"/>
                      <a:endParaRPr lang="en-US" altLang="ko-KR" sz="1200" spc="-150" dirty="0" smtClean="0"/>
                    </a:p>
                    <a:p>
                      <a:pPr latinLnBrk="1"/>
                      <a:endParaRPr lang="en-US" altLang="ko-KR" sz="1200" spc="-150" dirty="0" smtClean="0"/>
                    </a:p>
                    <a:p>
                      <a:pPr latinLnBrk="1"/>
                      <a:endParaRPr lang="en-US" altLang="ko-KR" sz="1200" spc="-150" dirty="0" smtClean="0"/>
                    </a:p>
                    <a:p>
                      <a:pPr latinLnBrk="1"/>
                      <a:r>
                        <a:rPr lang="ko-KR" altLang="en-US" sz="1200" spc="-150" dirty="0" smtClean="0"/>
                        <a:t>내부 역량</a:t>
                      </a:r>
                      <a:endParaRPr lang="en-US" altLang="ko-KR" sz="1200" spc="-150" dirty="0" smtClean="0"/>
                    </a:p>
                  </a:txBody>
                  <a:tcPr>
                    <a:lnTlToB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400" b="1" spc="-1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Opportunity</a:t>
                      </a:r>
                    </a:p>
                    <a:p>
                      <a:pPr marL="228600" indent="-228600">
                        <a:buFontTx/>
                        <a:buNone/>
                        <a:defRPr/>
                      </a:pPr>
                      <a:r>
                        <a:rPr lang="en-US" altLang="ko-KR" sz="1000" b="1" spc="-1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.1  </a:t>
                      </a:r>
                      <a:r>
                        <a:rPr lang="ko-KR" altLang="en-US" sz="1000" b="1" spc="-1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간호사  </a:t>
                      </a:r>
                      <a:r>
                        <a:rPr lang="ko-KR" altLang="en-US" sz="1000" b="1" spc="-15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태움현상에</a:t>
                      </a:r>
                      <a:r>
                        <a:rPr lang="ko-KR" altLang="en-US" sz="1000" b="1" spc="-1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대한   대중의   관심증가</a:t>
                      </a:r>
                      <a:endParaRPr lang="en-US" altLang="ko-KR" sz="1000" b="1" spc="-15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+mn-ea"/>
                        </a:rPr>
                        <a:t>2.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</a:rPr>
                        <a:t>간호인력  부족에 대한 정부의 관심증가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228600" indent="-228600"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+mn-ea"/>
                        </a:rPr>
                        <a:t>3. 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</a:rPr>
                        <a:t>간호사 근무환경 및 처우를 위한 보건복지부의 개선의지 증가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228600" indent="-228600"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4. 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의료기관인증평가제도의 개선 필요성 증가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</a:t>
                      </a:r>
                    </a:p>
                    <a:p>
                      <a:pPr marL="228600" indent="-228600">
                        <a:buFont typeface="Wingdings" pitchFamily="2" charset="2"/>
                        <a:buNone/>
                        <a:defRPr/>
                      </a:pPr>
                      <a:endParaRPr lang="en-US" altLang="ko-KR" sz="1000" b="1" dirty="0" smtClean="0">
                        <a:solidFill>
                          <a:schemeClr val="bg1"/>
                        </a:solidFill>
                        <a:latin typeface="+mn-ea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Threat</a:t>
                      </a:r>
                      <a:endParaRPr lang="en-US" altLang="ko-KR" sz="1400" b="1" spc="-1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1. 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간호조직 내 </a:t>
                      </a:r>
                      <a:r>
                        <a:rPr lang="ko-KR" altLang="en-US" sz="1000" b="1" baseline="0" dirty="0" err="1" smtClean="0">
                          <a:solidFill>
                            <a:schemeClr val="tx1"/>
                          </a:solidFill>
                          <a:latin typeface="+mn-ea"/>
                        </a:rPr>
                        <a:t>태움현상으로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인해 대중에게  부정적 이미지 형성 </a:t>
                      </a:r>
                      <a:endParaRPr lang="en-US" altLang="ko-KR" sz="1000" b="1" baseline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228600" indent="-2286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2. 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질적 보장이 확보되지 않는 상황에서 간호인력 부족으로 인한 </a:t>
                      </a:r>
                      <a:r>
                        <a:rPr lang="ko-KR" altLang="en-US" sz="1000" b="1" baseline="0" dirty="0" err="1" smtClean="0">
                          <a:solidFill>
                            <a:schemeClr val="tx1"/>
                          </a:solidFill>
                          <a:latin typeface="+mn-ea"/>
                        </a:rPr>
                        <a:t>양적확대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추구 </a:t>
                      </a:r>
                      <a:endParaRPr lang="en-US" altLang="ko-KR" sz="1000" b="1" baseline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228600" indent="-2286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3.  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지방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, 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신설 간호대학의 실습병원 부족</a:t>
                      </a:r>
                      <a:endParaRPr lang="en-US" altLang="ko-KR" sz="1000" b="1" baseline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228600" indent="-2286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4.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 근로시간 </a:t>
                      </a:r>
                      <a:r>
                        <a:rPr lang="ko-KR" altLang="en-US" sz="1000" b="1" baseline="0" dirty="0" err="1" smtClean="0">
                          <a:solidFill>
                            <a:schemeClr val="tx1"/>
                          </a:solidFill>
                          <a:latin typeface="+mn-ea"/>
                        </a:rPr>
                        <a:t>단축법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예외직종으로 분류되는 간호                          </a:t>
                      </a:r>
                      <a:endParaRPr lang="en-US" altLang="ko-KR" sz="1000" b="1" baseline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81387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latin typeface="+mn-ea"/>
                          <a:ea typeface="+mn-ea"/>
                        </a:rPr>
                        <a:t>Strength</a:t>
                      </a:r>
                    </a:p>
                    <a:p>
                      <a:pPr latinLnBrk="1"/>
                      <a:endParaRPr kumimoji="0" lang="en-US" altLang="ko-KR" sz="140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1.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전문직으로서 높은 지식수준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2.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윤리의식 및 책임감이 높음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3.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사회적 역할에 대한 공감대 확보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4.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다양하고 </a:t>
                      </a:r>
                      <a:r>
                        <a:rPr lang="ko-KR" altLang="en-US" sz="1000" b="1" dirty="0" err="1" smtClean="0">
                          <a:latin typeface="+mn-ea"/>
                        </a:rPr>
                        <a:t>질높은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 인적자원 확보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5.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간호교육 수준향상을 위한 지속적 노력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6.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매년 보수교육 실시를 통한 </a:t>
                      </a:r>
                      <a:r>
                        <a:rPr lang="ko-KR" altLang="en-US" sz="1000" b="1" dirty="0" err="1" smtClean="0">
                          <a:latin typeface="+mn-ea"/>
                        </a:rPr>
                        <a:t>간호질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 보장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7.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간호조직 내 조직문화 개선의지 증가</a:t>
                      </a:r>
                      <a:endParaRPr lang="en-US" altLang="ko-KR" sz="1000" b="1" dirty="0" smtClean="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SO </a:t>
                      </a:r>
                      <a:r>
                        <a:rPr lang="ko-KR" altLang="en-US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전략</a:t>
                      </a:r>
                      <a:endParaRPr lang="en-US" altLang="ko-KR" sz="1400" b="1" spc="-15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/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S4,6-O2,3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유휴간호인력 활용을 위한 적절한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                   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대우 개선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S1,2,3-O1,2,3   </a:t>
                      </a:r>
                      <a:r>
                        <a:rPr lang="ko-KR" altLang="en-US" sz="1200" b="1" spc="-150" baseline="0" dirty="0" err="1" smtClean="0">
                          <a:latin typeface="+mn-ea"/>
                          <a:ea typeface="+mn-ea"/>
                        </a:rPr>
                        <a:t>간호정우회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 활성화를 통한 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                        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간호정책 확장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ST</a:t>
                      </a:r>
                      <a:r>
                        <a:rPr lang="en-US" altLang="ko-KR" sz="1400" b="1" spc="-15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spc="-15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전략</a:t>
                      </a:r>
                      <a:endParaRPr lang="en-US" altLang="ko-KR" sz="1400" b="1" spc="-15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rgbClr val="699B37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S5-T2 </a:t>
                      </a:r>
                      <a:r>
                        <a:rPr lang="ko-KR" altLang="en-US" sz="1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지역별 </a:t>
                      </a:r>
                      <a:r>
                        <a:rPr lang="ko-KR" altLang="en-US" sz="12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병원수</a:t>
                      </a:r>
                      <a:r>
                        <a:rPr lang="ko-KR" altLang="en-US" sz="1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 대비 간호대학 수를</a:t>
                      </a:r>
                      <a:endParaRPr lang="en-US" altLang="ko-KR" sz="1200" b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           </a:t>
                      </a:r>
                      <a:r>
                        <a:rPr lang="ko-KR" altLang="en-US" sz="1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고려하는 정책</a:t>
                      </a:r>
                      <a:endParaRPr lang="en-US" altLang="ko-KR" sz="1200" b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S4,5-T3  </a:t>
                      </a:r>
                      <a:r>
                        <a:rPr lang="ko-KR" altLang="en-US" sz="1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간호대학 실습교육 평가기준 개선</a:t>
                      </a:r>
                      <a:endParaRPr lang="en-US" altLang="ko-KR" sz="1200" b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              </a:t>
                      </a:r>
                      <a:r>
                        <a:rPr lang="ko-KR" altLang="en-US" sz="1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검토</a:t>
                      </a:r>
                      <a:r>
                        <a:rPr lang="en-US" altLang="ko-KR" sz="1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noFill/>
                  </a:tcPr>
                </a:tc>
              </a:tr>
              <a:tr h="27621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latin typeface="+mn-ea"/>
                          <a:ea typeface="+mn-ea"/>
                        </a:rPr>
                        <a:t>Weakness</a:t>
                      </a: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1. </a:t>
                      </a:r>
                      <a:r>
                        <a:rPr lang="ko-KR" altLang="en-US" sz="1000" b="1" dirty="0" smtClean="0"/>
                        <a:t>높은 간호사 </a:t>
                      </a:r>
                      <a:r>
                        <a:rPr lang="ko-KR" altLang="en-US" sz="1000" b="1" dirty="0" err="1" smtClean="0"/>
                        <a:t>이직율</a:t>
                      </a:r>
                      <a:r>
                        <a:rPr lang="ko-KR" altLang="en-US" sz="1000" b="1" dirty="0" smtClean="0"/>
                        <a:t> </a:t>
                      </a:r>
                      <a:r>
                        <a:rPr lang="en-US" altLang="ko-KR" sz="1000" b="1" dirty="0" smtClean="0"/>
                        <a:t>  </a:t>
                      </a: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2. </a:t>
                      </a:r>
                      <a:r>
                        <a:rPr lang="ko-KR" altLang="en-US" sz="1000" b="1" dirty="0" smtClean="0"/>
                        <a:t>경력간호사에게 </a:t>
                      </a:r>
                      <a:r>
                        <a:rPr lang="ko-KR" altLang="en-US" sz="1000" b="1" dirty="0" err="1" smtClean="0"/>
                        <a:t>과중되는</a:t>
                      </a:r>
                      <a:r>
                        <a:rPr lang="ko-KR" altLang="en-US" sz="1000" b="1" dirty="0" smtClean="0"/>
                        <a:t> 신규간호사 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       </a:t>
                      </a:r>
                      <a:r>
                        <a:rPr lang="ko-KR" altLang="en-US" sz="1000" b="1" dirty="0" smtClean="0"/>
                        <a:t>교육업무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3. </a:t>
                      </a:r>
                      <a:r>
                        <a:rPr lang="ko-KR" altLang="en-US" sz="1000" b="1" dirty="0" err="1" smtClean="0"/>
                        <a:t>프리셉터</a:t>
                      </a:r>
                      <a:r>
                        <a:rPr lang="ko-KR" altLang="en-US" sz="1000" b="1" dirty="0" smtClean="0"/>
                        <a:t> 업무에 대한 불만족스러운 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      </a:t>
                      </a:r>
                      <a:r>
                        <a:rPr lang="ko-KR" altLang="en-US" sz="1000" b="1" dirty="0" err="1" smtClean="0"/>
                        <a:t>보상과대우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4. </a:t>
                      </a:r>
                      <a:r>
                        <a:rPr lang="ko-KR" altLang="en-US" sz="1000" b="1" dirty="0" smtClean="0"/>
                        <a:t>신규간호사의 불충분한 교육훈련기간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5. </a:t>
                      </a:r>
                      <a:r>
                        <a:rPr lang="ko-KR" altLang="en-US" sz="1000" b="1" dirty="0" smtClean="0"/>
                        <a:t>신규간호사의 간호현장 부적응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6. </a:t>
                      </a:r>
                      <a:r>
                        <a:rPr lang="ko-KR" altLang="en-US" sz="1000" b="1" dirty="0" smtClean="0"/>
                        <a:t>간호사의 휴식시간 및 식사시간 부족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7. </a:t>
                      </a:r>
                      <a:r>
                        <a:rPr lang="ko-KR" altLang="en-US" sz="1000" b="1" dirty="0" smtClean="0"/>
                        <a:t>간호사의 과중한 책임감 및 부담감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8. </a:t>
                      </a:r>
                      <a:r>
                        <a:rPr lang="ko-KR" altLang="en-US" sz="1000" b="1" dirty="0" smtClean="0"/>
                        <a:t>간호사의 직무스트레스</a:t>
                      </a:r>
                      <a:r>
                        <a:rPr lang="en-US" altLang="ko-KR" sz="1000" b="1" dirty="0" smtClean="0"/>
                        <a:t>, </a:t>
                      </a:r>
                      <a:r>
                        <a:rPr lang="ko-KR" altLang="en-US" sz="1000" b="1" dirty="0" smtClean="0"/>
                        <a:t>감정노동</a:t>
                      </a:r>
                      <a:r>
                        <a:rPr lang="en-US" altLang="ko-KR" sz="1000" b="1" dirty="0" smtClean="0"/>
                        <a:t>, </a:t>
                      </a:r>
                      <a:r>
                        <a:rPr lang="ko-KR" altLang="en-US" sz="1000" b="1" dirty="0" smtClean="0"/>
                        <a:t>폭언</a:t>
                      </a:r>
                      <a:r>
                        <a:rPr lang="en-US" altLang="ko-KR" sz="1000" b="1" dirty="0" smtClean="0"/>
                        <a:t>,</a:t>
                      </a: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       </a:t>
                      </a:r>
                      <a:r>
                        <a:rPr lang="ko-KR" altLang="en-US" sz="1000" b="1" dirty="0" smtClean="0"/>
                        <a:t>폭행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9. </a:t>
                      </a:r>
                      <a:r>
                        <a:rPr lang="ko-KR" altLang="en-US" sz="1000" b="1" dirty="0" smtClean="0"/>
                        <a:t>의료기관인증평가의 부정적 측면인 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ko-KR" altLang="en-US" sz="1000" b="1" dirty="0" smtClean="0"/>
                        <a:t>      간호사 </a:t>
                      </a:r>
                      <a:r>
                        <a:rPr lang="en-US" altLang="ko-KR" sz="1000" b="1" dirty="0" smtClean="0"/>
                        <a:t> </a:t>
                      </a:r>
                      <a:r>
                        <a:rPr lang="ko-KR" altLang="en-US" sz="1000" b="1" dirty="0" smtClean="0"/>
                        <a:t>업무부담 증가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10. </a:t>
                      </a:r>
                      <a:r>
                        <a:rPr lang="ko-KR" altLang="en-US" sz="1000" b="1" dirty="0" err="1" smtClean="0"/>
                        <a:t>저평가</a:t>
                      </a:r>
                      <a:r>
                        <a:rPr lang="ko-KR" altLang="en-US" sz="1000" b="1" dirty="0" smtClean="0"/>
                        <a:t> 받고 있는 간호활동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11. </a:t>
                      </a:r>
                      <a:r>
                        <a:rPr lang="ko-KR" altLang="en-US" sz="1000" b="1" dirty="0" smtClean="0"/>
                        <a:t>보장받지 못하는 모성보호제도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WO </a:t>
                      </a:r>
                      <a:r>
                        <a:rPr lang="ko-KR" altLang="en-US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전략</a:t>
                      </a:r>
                      <a:endParaRPr lang="en-US" altLang="ko-KR" sz="1400" b="1" spc="-15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1400" b="1" spc="-15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W1,10-O3</a:t>
                      </a:r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200" b="1" spc="-150" baseline="0" dirty="0" err="1" smtClean="0">
                          <a:latin typeface="+mn-ea"/>
                          <a:ea typeface="+mn-ea"/>
                        </a:rPr>
                        <a:t>행위별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 간호수가 항목 확대로 간호사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                    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처우개선을 연계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W9-O1,2,3,4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의료기관 인증 평가 지표 개선 검토</a:t>
                      </a:r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WT</a:t>
                      </a:r>
                      <a:r>
                        <a:rPr lang="en-US" altLang="ko-KR" sz="1400" b="1" spc="-15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spc="-15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전략</a:t>
                      </a:r>
                      <a:endParaRPr lang="en-US" altLang="ko-KR" sz="1400" b="1" spc="-15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baseline="0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W11-T1 </a:t>
                      </a:r>
                      <a:r>
                        <a:rPr lang="ko-KR" altLang="en-US" sz="1200" b="1" baseline="0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병원의 모성보호제도 준수여부에</a:t>
                      </a:r>
                      <a:endParaRPr lang="en-US" altLang="ko-KR" sz="1200" b="1" baseline="0" dirty="0" smtClean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baseline="0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              </a:t>
                      </a:r>
                      <a:r>
                        <a:rPr lang="ko-KR" altLang="en-US" sz="1200" b="1" baseline="0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대한 근로감독 강화</a:t>
                      </a:r>
                      <a:endParaRPr lang="en-US" altLang="ko-KR" sz="1200" b="1" baseline="0" dirty="0" smtClean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/>
                      <a:endParaRPr lang="ko-KR" altLang="en-US" sz="1100" b="1" spc="-150" dirty="0" smtClean="0">
                        <a:solidFill>
                          <a:srgbClr val="FFC000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304798" y="0"/>
            <a:ext cx="8577943" cy="6905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800" dirty="0" smtClean="0">
                <a:solidFill>
                  <a:schemeClr val="tx1"/>
                </a:solidFill>
              </a:rPr>
              <a:t>SWOT </a:t>
            </a:r>
            <a:r>
              <a:rPr lang="ko-KR" altLang="en-US" sz="2800" dirty="0" smtClean="0">
                <a:solidFill>
                  <a:schemeClr val="tx1"/>
                </a:solidFill>
              </a:rPr>
              <a:t>분석을 통한 향후 발전방향 제시</a:t>
            </a:r>
            <a:r>
              <a:rPr lang="en-US" altLang="ko-KR" sz="2800" dirty="0" smtClean="0">
                <a:solidFill>
                  <a:schemeClr val="tx1"/>
                </a:solidFill>
              </a:rPr>
              <a:t>: </a:t>
            </a:r>
            <a:r>
              <a:rPr lang="ko-KR" altLang="en-US" sz="2800" dirty="0" err="1" smtClean="0">
                <a:solidFill>
                  <a:schemeClr val="tx1"/>
                </a:solidFill>
              </a:rPr>
              <a:t>정책적전략</a:t>
            </a:r>
            <a:endParaRPr lang="ko-KR" alt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42844" y="888667"/>
          <a:ext cx="8896653" cy="5879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4575"/>
                <a:gridCol w="3045189"/>
                <a:gridCol w="3156889"/>
              </a:tblGrid>
              <a:tr h="130339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spc="-150" baseline="0" dirty="0" smtClean="0"/>
                        <a:t>                                                                 </a:t>
                      </a:r>
                      <a:r>
                        <a:rPr lang="ko-KR" altLang="en-US" sz="1200" spc="-150" dirty="0" smtClean="0"/>
                        <a:t>외부 환경</a:t>
                      </a:r>
                      <a:endParaRPr lang="en-US" altLang="ko-KR" sz="1200" spc="-150" dirty="0" smtClean="0"/>
                    </a:p>
                    <a:p>
                      <a:pPr latinLnBrk="1"/>
                      <a:endParaRPr lang="en-US" altLang="ko-KR" sz="1200" spc="-150" dirty="0" smtClean="0"/>
                    </a:p>
                    <a:p>
                      <a:pPr latinLnBrk="1"/>
                      <a:endParaRPr lang="en-US" altLang="ko-KR" sz="1200" spc="-150" dirty="0" smtClean="0"/>
                    </a:p>
                    <a:p>
                      <a:pPr latinLnBrk="1"/>
                      <a:endParaRPr lang="en-US" altLang="ko-KR" sz="1200" spc="-150" dirty="0" smtClean="0"/>
                    </a:p>
                    <a:p>
                      <a:pPr latinLnBrk="1"/>
                      <a:r>
                        <a:rPr lang="ko-KR" altLang="en-US" sz="1200" spc="-150" dirty="0" smtClean="0"/>
                        <a:t>내부 역량</a:t>
                      </a:r>
                      <a:endParaRPr lang="en-US" altLang="ko-KR" sz="1200" spc="-150" dirty="0" smtClean="0"/>
                    </a:p>
                  </a:txBody>
                  <a:tcPr>
                    <a:lnTlToB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400" b="1" spc="-1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Opportunity</a:t>
                      </a:r>
                    </a:p>
                    <a:p>
                      <a:pPr marL="228600" indent="-228600">
                        <a:buFontTx/>
                        <a:buNone/>
                        <a:defRPr/>
                      </a:pPr>
                      <a:r>
                        <a:rPr lang="en-US" altLang="ko-KR" sz="1000" b="1" spc="-1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.1  </a:t>
                      </a:r>
                      <a:r>
                        <a:rPr lang="ko-KR" altLang="en-US" sz="1000" b="1" spc="-1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간호사  </a:t>
                      </a:r>
                      <a:r>
                        <a:rPr lang="ko-KR" altLang="en-US" sz="1000" b="1" spc="-15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태움현상에</a:t>
                      </a:r>
                      <a:r>
                        <a:rPr lang="ko-KR" altLang="en-US" sz="1000" b="1" spc="-1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대한   대중의   관심증가</a:t>
                      </a:r>
                      <a:endParaRPr lang="en-US" altLang="ko-KR" sz="1000" b="1" spc="-15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+mn-ea"/>
                        </a:rPr>
                        <a:t>2.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</a:rPr>
                        <a:t>간호인력  부족에 대한 정부의 관심증가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228600" indent="-228600"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+mn-ea"/>
                        </a:rPr>
                        <a:t>3. 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</a:rPr>
                        <a:t>간호사 근무환경 및 처우를 위한 보건복지부의 개선의지 증가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228600" indent="-228600"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4. 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의료기관인증평가제도의 개선 필요성 증가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</a:t>
                      </a:r>
                    </a:p>
                    <a:p>
                      <a:pPr marL="228600" indent="-228600">
                        <a:buFont typeface="Wingdings" pitchFamily="2" charset="2"/>
                        <a:buNone/>
                        <a:defRPr/>
                      </a:pPr>
                      <a:endParaRPr lang="en-US" altLang="ko-KR" sz="1000" b="1" dirty="0" smtClean="0">
                        <a:solidFill>
                          <a:schemeClr val="bg1"/>
                        </a:solidFill>
                        <a:latin typeface="+mn-ea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Threat</a:t>
                      </a:r>
                      <a:endParaRPr lang="en-US" altLang="ko-KR" sz="1400" b="1" spc="-1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1. 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간호조직 내 </a:t>
                      </a:r>
                      <a:r>
                        <a:rPr lang="ko-KR" altLang="en-US" sz="1000" b="1" baseline="0" dirty="0" err="1" smtClean="0">
                          <a:solidFill>
                            <a:schemeClr val="tx1"/>
                          </a:solidFill>
                          <a:latin typeface="+mn-ea"/>
                        </a:rPr>
                        <a:t>태움현상으로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인해 대중에게  부정적 이미지 형성 </a:t>
                      </a:r>
                      <a:endParaRPr lang="en-US" altLang="ko-KR" sz="1000" b="1" baseline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228600" indent="-2286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2. 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질적 보장이 확보되지 않는 상황에서 간호인력 부족으로 인한 </a:t>
                      </a:r>
                      <a:r>
                        <a:rPr lang="ko-KR" altLang="en-US" sz="1000" b="1" baseline="0" dirty="0" err="1" smtClean="0">
                          <a:solidFill>
                            <a:schemeClr val="tx1"/>
                          </a:solidFill>
                          <a:latin typeface="+mn-ea"/>
                        </a:rPr>
                        <a:t>양적확대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추구 </a:t>
                      </a:r>
                      <a:endParaRPr lang="en-US" altLang="ko-KR" sz="1000" b="1" baseline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228600" indent="-2286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3.  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지방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, 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신설 간호대학의 실습병원 부족</a:t>
                      </a:r>
                      <a:endParaRPr lang="en-US" altLang="ko-KR" sz="1000" b="1" baseline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228600" indent="-2286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4.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 근로시간 </a:t>
                      </a:r>
                      <a:r>
                        <a:rPr lang="ko-KR" altLang="en-US" sz="1000" b="1" baseline="0" dirty="0" err="1" smtClean="0">
                          <a:solidFill>
                            <a:schemeClr val="tx1"/>
                          </a:solidFill>
                          <a:latin typeface="+mn-ea"/>
                        </a:rPr>
                        <a:t>단축법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예외직종으로 분류되는 간호                          </a:t>
                      </a:r>
                      <a:endParaRPr lang="en-US" altLang="ko-KR" sz="1000" b="1" baseline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81387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latin typeface="+mn-ea"/>
                          <a:ea typeface="+mn-ea"/>
                        </a:rPr>
                        <a:t>Strength</a:t>
                      </a:r>
                    </a:p>
                    <a:p>
                      <a:pPr latinLnBrk="1"/>
                      <a:endParaRPr kumimoji="0" lang="en-US" altLang="ko-KR" sz="140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1.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전문직으로서 높은 지식수준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2.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윤리의식 및 책임감이 높음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3.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사회적 역할에 대한 공감대 확보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4.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다양하고 </a:t>
                      </a:r>
                      <a:r>
                        <a:rPr lang="ko-KR" altLang="en-US" sz="1000" b="1" dirty="0" err="1" smtClean="0">
                          <a:latin typeface="+mn-ea"/>
                        </a:rPr>
                        <a:t>질높은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 인적자원 확보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5.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간호교육 수준향상을 위한 지속적 노력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6.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매년 보수교육 실시를 통한 </a:t>
                      </a:r>
                      <a:r>
                        <a:rPr lang="ko-KR" altLang="en-US" sz="1000" b="1" dirty="0" err="1" smtClean="0">
                          <a:latin typeface="+mn-ea"/>
                        </a:rPr>
                        <a:t>간호질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 보장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7.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간호조직 내 조직문화 개선의지 증가</a:t>
                      </a:r>
                      <a:endParaRPr lang="en-US" altLang="ko-KR" sz="1000" b="1" dirty="0" smtClean="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SO </a:t>
                      </a:r>
                      <a:r>
                        <a:rPr lang="ko-KR" altLang="en-US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전략</a:t>
                      </a:r>
                      <a:endParaRPr lang="en-US" altLang="ko-KR" sz="1400" b="1" spc="-15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/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S4,6-O2,3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경력간호사 채용 활성화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ST</a:t>
                      </a:r>
                      <a:r>
                        <a:rPr lang="en-US" altLang="ko-KR" sz="1400" b="1" spc="-15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spc="-15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전략</a:t>
                      </a:r>
                      <a:endParaRPr lang="en-US" altLang="ko-KR" sz="1400" b="1" spc="-15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rgbClr val="699B37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05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noFill/>
                  </a:tcPr>
                </a:tc>
              </a:tr>
              <a:tr h="27621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latin typeface="+mn-ea"/>
                          <a:ea typeface="+mn-ea"/>
                        </a:rPr>
                        <a:t>Weakness</a:t>
                      </a: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1. </a:t>
                      </a:r>
                      <a:r>
                        <a:rPr lang="ko-KR" altLang="en-US" sz="1000" b="1" dirty="0" smtClean="0"/>
                        <a:t>높은 간호사 </a:t>
                      </a:r>
                      <a:r>
                        <a:rPr lang="ko-KR" altLang="en-US" sz="1000" b="1" dirty="0" err="1" smtClean="0"/>
                        <a:t>이직율</a:t>
                      </a:r>
                      <a:r>
                        <a:rPr lang="ko-KR" altLang="en-US" sz="1000" b="1" dirty="0" smtClean="0"/>
                        <a:t> </a:t>
                      </a:r>
                      <a:r>
                        <a:rPr lang="en-US" altLang="ko-KR" sz="1000" b="1" dirty="0" smtClean="0"/>
                        <a:t>  </a:t>
                      </a: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2. </a:t>
                      </a:r>
                      <a:r>
                        <a:rPr lang="ko-KR" altLang="en-US" sz="1000" b="1" dirty="0" smtClean="0"/>
                        <a:t>경력간호사에게 </a:t>
                      </a:r>
                      <a:r>
                        <a:rPr lang="ko-KR" altLang="en-US" sz="1000" b="1" dirty="0" err="1" smtClean="0"/>
                        <a:t>과중되는</a:t>
                      </a:r>
                      <a:r>
                        <a:rPr lang="ko-KR" altLang="en-US" sz="1000" b="1" dirty="0" smtClean="0"/>
                        <a:t> 신규간호사 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       </a:t>
                      </a:r>
                      <a:r>
                        <a:rPr lang="ko-KR" altLang="en-US" sz="1000" b="1" dirty="0" smtClean="0"/>
                        <a:t>교육업무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3. </a:t>
                      </a:r>
                      <a:r>
                        <a:rPr lang="ko-KR" altLang="en-US" sz="1000" b="1" dirty="0" err="1" smtClean="0"/>
                        <a:t>프리셉터</a:t>
                      </a:r>
                      <a:r>
                        <a:rPr lang="ko-KR" altLang="en-US" sz="1000" b="1" dirty="0" smtClean="0"/>
                        <a:t> 업무에 대한 불만족스러운 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      </a:t>
                      </a:r>
                      <a:r>
                        <a:rPr lang="ko-KR" altLang="en-US" sz="1000" b="1" dirty="0" err="1" smtClean="0"/>
                        <a:t>보상과대우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4. </a:t>
                      </a:r>
                      <a:r>
                        <a:rPr lang="ko-KR" altLang="en-US" sz="1000" b="1" dirty="0" smtClean="0"/>
                        <a:t>신규간호사의 불충분한 교육훈련기간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5. </a:t>
                      </a:r>
                      <a:r>
                        <a:rPr lang="ko-KR" altLang="en-US" sz="1000" b="1" dirty="0" smtClean="0"/>
                        <a:t>신규간호사의 간호현장 부적응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6. </a:t>
                      </a:r>
                      <a:r>
                        <a:rPr lang="ko-KR" altLang="en-US" sz="1000" b="1" dirty="0" smtClean="0"/>
                        <a:t>간호사의 휴식시간 및 식사시간 부족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7. </a:t>
                      </a:r>
                      <a:r>
                        <a:rPr lang="ko-KR" altLang="en-US" sz="1000" b="1" dirty="0" smtClean="0"/>
                        <a:t>간호사의 과중한 책임감 및 부담감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8. </a:t>
                      </a:r>
                      <a:r>
                        <a:rPr lang="ko-KR" altLang="en-US" sz="1000" b="1" dirty="0" smtClean="0"/>
                        <a:t>간호사의 직무스트레스</a:t>
                      </a:r>
                      <a:r>
                        <a:rPr lang="en-US" altLang="ko-KR" sz="1000" b="1" dirty="0" smtClean="0"/>
                        <a:t>, </a:t>
                      </a:r>
                      <a:r>
                        <a:rPr lang="ko-KR" altLang="en-US" sz="1000" b="1" dirty="0" smtClean="0"/>
                        <a:t>감정노동</a:t>
                      </a:r>
                      <a:r>
                        <a:rPr lang="en-US" altLang="ko-KR" sz="1000" b="1" dirty="0" smtClean="0"/>
                        <a:t>, </a:t>
                      </a:r>
                      <a:r>
                        <a:rPr lang="ko-KR" altLang="en-US" sz="1000" b="1" dirty="0" smtClean="0"/>
                        <a:t>폭언</a:t>
                      </a:r>
                      <a:r>
                        <a:rPr lang="en-US" altLang="ko-KR" sz="1000" b="1" dirty="0" smtClean="0"/>
                        <a:t>,</a:t>
                      </a: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       </a:t>
                      </a:r>
                      <a:r>
                        <a:rPr lang="ko-KR" altLang="en-US" sz="1000" b="1" dirty="0" smtClean="0"/>
                        <a:t>폭행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9. </a:t>
                      </a:r>
                      <a:r>
                        <a:rPr lang="ko-KR" altLang="en-US" sz="1000" b="1" dirty="0" smtClean="0"/>
                        <a:t>의료기관인증평가의 부정적 측면인 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ko-KR" altLang="en-US" sz="1000" b="1" dirty="0" smtClean="0"/>
                        <a:t>      간호사 </a:t>
                      </a:r>
                      <a:r>
                        <a:rPr lang="en-US" altLang="ko-KR" sz="1000" b="1" dirty="0" smtClean="0"/>
                        <a:t> </a:t>
                      </a:r>
                      <a:r>
                        <a:rPr lang="ko-KR" altLang="en-US" sz="1000" b="1" dirty="0" smtClean="0"/>
                        <a:t>업무부담 증가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10. </a:t>
                      </a:r>
                      <a:r>
                        <a:rPr lang="ko-KR" altLang="en-US" sz="1000" b="1" dirty="0" err="1" smtClean="0"/>
                        <a:t>저평가</a:t>
                      </a:r>
                      <a:r>
                        <a:rPr lang="ko-KR" altLang="en-US" sz="1000" b="1" dirty="0" smtClean="0"/>
                        <a:t> 받고 있는 간호활동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11. </a:t>
                      </a:r>
                      <a:r>
                        <a:rPr lang="ko-KR" altLang="en-US" sz="1000" b="1" dirty="0" smtClean="0"/>
                        <a:t>보장받지 못하는 모성보호제도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WO </a:t>
                      </a:r>
                      <a:r>
                        <a:rPr lang="ko-KR" altLang="en-US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전략</a:t>
                      </a:r>
                      <a:endParaRPr lang="en-US" altLang="ko-KR" sz="1400" b="1" spc="-15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W6,7,8,9,11-O1,2,3</a:t>
                      </a:r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200" b="1" spc="-150" baseline="0" dirty="0" err="1" smtClean="0">
                          <a:latin typeface="+mn-ea"/>
                          <a:ea typeface="+mn-ea"/>
                        </a:rPr>
                        <a:t>병원내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 인권침해 대응 매뉴얼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         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                       및 처분 근거규정 마련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W6,7-O2,3</a:t>
                      </a:r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바쁜 </a:t>
                      </a:r>
                      <a:r>
                        <a:rPr lang="ko-KR" altLang="en-US" sz="1200" b="1" spc="-150" baseline="0" dirty="0" err="1" smtClean="0">
                          <a:latin typeface="+mn-ea"/>
                          <a:ea typeface="+mn-ea"/>
                        </a:rPr>
                        <a:t>근무시간대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 시간제 간호사 지원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W2,6,7,8-O1,2,3 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경력간호사의 역량개발 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                             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교육프로그램 지원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W11-O2,3 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신규간호사   </a:t>
                      </a:r>
                      <a:r>
                        <a:rPr lang="ko-KR" altLang="en-US" sz="1200" b="1" spc="-150" baseline="0" dirty="0" err="1" smtClean="0">
                          <a:latin typeface="+mn-ea"/>
                          <a:ea typeface="+mn-ea"/>
                        </a:rPr>
                        <a:t>대기순번제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 근절 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                      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가이드라인 개발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W2,3,6,7,8,9,10-O2,3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업무강도에 맞는 적절한 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                                      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보수체계 개선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W11-O2,3  </a:t>
                      </a:r>
                      <a:r>
                        <a:rPr lang="ko-KR" altLang="en-US" sz="1200" b="1" spc="-150" dirty="0" smtClean="0">
                          <a:latin typeface="+mn-ea"/>
                          <a:ea typeface="+mn-ea"/>
                        </a:rPr>
                        <a:t>일과 생활이 양립될 수 있는 간호사 </a:t>
                      </a:r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                          </a:t>
                      </a:r>
                      <a:r>
                        <a:rPr lang="ko-KR" altLang="en-US" sz="1200" b="1" spc="-150" dirty="0" smtClean="0">
                          <a:latin typeface="+mn-ea"/>
                          <a:ea typeface="+mn-ea"/>
                        </a:rPr>
                        <a:t>복지제도 지원</a:t>
                      </a:r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W9-O4    </a:t>
                      </a:r>
                      <a:r>
                        <a:rPr lang="ko-KR" altLang="en-US" sz="1200" b="1" spc="-150" dirty="0" smtClean="0">
                          <a:latin typeface="+mn-ea"/>
                          <a:ea typeface="+mn-ea"/>
                        </a:rPr>
                        <a:t>의료기관 인증평가 관련 업무부담 및 </a:t>
                      </a:r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                          </a:t>
                      </a:r>
                      <a:r>
                        <a:rPr lang="ko-KR" altLang="en-US" sz="1200" b="1" spc="-150" dirty="0" smtClean="0">
                          <a:latin typeface="+mn-ea"/>
                          <a:ea typeface="+mn-ea"/>
                        </a:rPr>
                        <a:t>보상개선</a:t>
                      </a:r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WT</a:t>
                      </a:r>
                      <a:r>
                        <a:rPr lang="en-US" altLang="ko-KR" sz="1400" b="1" spc="-15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spc="-15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전략</a:t>
                      </a:r>
                      <a:endParaRPr lang="en-US" altLang="ko-KR" sz="1400" b="1" spc="-15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baseline="0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W1,2,3,4,5,10,11-T2 </a:t>
                      </a:r>
                      <a:r>
                        <a:rPr lang="ko-KR" altLang="en-US" sz="1200" b="1" baseline="0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간호사 근무개선을</a:t>
                      </a:r>
                      <a:endParaRPr lang="en-US" altLang="ko-KR" sz="1200" b="1" baseline="0" dirty="0" smtClean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spc="-150" baseline="0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                        </a:t>
                      </a:r>
                      <a:r>
                        <a:rPr lang="ko-KR" altLang="en-US" sz="1200" b="1" spc="-150" baseline="0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위한 연구용역 실시</a:t>
                      </a:r>
                      <a:endParaRPr lang="ko-KR" altLang="en-US" sz="1100" b="1" spc="-150" dirty="0" smtClean="0">
                        <a:solidFill>
                          <a:srgbClr val="FFC000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304798" y="0"/>
            <a:ext cx="8839202" cy="6905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800" dirty="0" smtClean="0">
                <a:solidFill>
                  <a:schemeClr val="tx1"/>
                </a:solidFill>
              </a:rPr>
              <a:t>SWOT </a:t>
            </a:r>
            <a:r>
              <a:rPr lang="ko-KR" altLang="en-US" sz="2800" dirty="0" smtClean="0">
                <a:solidFill>
                  <a:schemeClr val="tx1"/>
                </a:solidFill>
              </a:rPr>
              <a:t>분석을 통한 향후 발전방향 제시</a:t>
            </a:r>
            <a:r>
              <a:rPr lang="en-US" altLang="ko-KR" sz="2800" dirty="0" smtClean="0">
                <a:solidFill>
                  <a:schemeClr val="tx1"/>
                </a:solidFill>
              </a:rPr>
              <a:t>: </a:t>
            </a:r>
            <a:r>
              <a:rPr lang="ko-KR" altLang="en-US" sz="2800" dirty="0" err="1" smtClean="0">
                <a:solidFill>
                  <a:schemeClr val="tx1"/>
                </a:solidFill>
              </a:rPr>
              <a:t>병원구조적전략</a:t>
            </a:r>
            <a:endParaRPr lang="ko-KR" alt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42844" y="888667"/>
          <a:ext cx="8896653" cy="5879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4575"/>
                <a:gridCol w="3045189"/>
                <a:gridCol w="3156889"/>
              </a:tblGrid>
              <a:tr h="130339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spc="-150" baseline="0" dirty="0" smtClean="0"/>
                        <a:t>                                                                 </a:t>
                      </a:r>
                      <a:r>
                        <a:rPr lang="ko-KR" altLang="en-US" sz="1200" spc="-150" dirty="0" smtClean="0"/>
                        <a:t>외부 환경</a:t>
                      </a:r>
                      <a:endParaRPr lang="en-US" altLang="ko-KR" sz="1200" spc="-150" dirty="0" smtClean="0"/>
                    </a:p>
                    <a:p>
                      <a:pPr latinLnBrk="1"/>
                      <a:endParaRPr lang="en-US" altLang="ko-KR" sz="1200" spc="-150" dirty="0" smtClean="0"/>
                    </a:p>
                    <a:p>
                      <a:pPr latinLnBrk="1"/>
                      <a:endParaRPr lang="en-US" altLang="ko-KR" sz="1200" spc="-150" dirty="0" smtClean="0"/>
                    </a:p>
                    <a:p>
                      <a:pPr latinLnBrk="1"/>
                      <a:endParaRPr lang="en-US" altLang="ko-KR" sz="1200" spc="-150" dirty="0" smtClean="0"/>
                    </a:p>
                    <a:p>
                      <a:pPr latinLnBrk="1"/>
                      <a:r>
                        <a:rPr lang="ko-KR" altLang="en-US" sz="1200" spc="-150" dirty="0" smtClean="0"/>
                        <a:t>내부 역량</a:t>
                      </a:r>
                      <a:endParaRPr lang="en-US" altLang="ko-KR" sz="1200" spc="-150" dirty="0" smtClean="0"/>
                    </a:p>
                  </a:txBody>
                  <a:tcPr>
                    <a:lnTlToB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400" b="1" spc="-1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Opportunity</a:t>
                      </a:r>
                    </a:p>
                    <a:p>
                      <a:pPr marL="228600" indent="-228600">
                        <a:buFontTx/>
                        <a:buNone/>
                        <a:defRPr/>
                      </a:pPr>
                      <a:r>
                        <a:rPr lang="en-US" altLang="ko-KR" sz="1000" b="1" spc="-1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.1  </a:t>
                      </a:r>
                      <a:r>
                        <a:rPr lang="ko-KR" altLang="en-US" sz="1000" b="1" spc="-1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간호사  </a:t>
                      </a:r>
                      <a:r>
                        <a:rPr lang="ko-KR" altLang="en-US" sz="1000" b="1" spc="-15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태움현상에</a:t>
                      </a:r>
                      <a:r>
                        <a:rPr lang="ko-KR" altLang="en-US" sz="1000" b="1" spc="-1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대한   대중의   관심증가</a:t>
                      </a:r>
                      <a:endParaRPr lang="en-US" altLang="ko-KR" sz="1000" b="1" spc="-15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+mn-ea"/>
                        </a:rPr>
                        <a:t>2.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</a:rPr>
                        <a:t>간호인력  부족에 대한 정부의 관심증가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228600" indent="-228600"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+mn-ea"/>
                        </a:rPr>
                        <a:t>3. 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</a:rPr>
                        <a:t>간호사 근무환경 및 처우를 위한 보건복지부의 개선의지 증가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228600" indent="-228600"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4. 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의료기관인증평가제도의 개선 필요성 증가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</a:t>
                      </a:r>
                    </a:p>
                    <a:p>
                      <a:pPr marL="228600" indent="-228600">
                        <a:buFont typeface="Wingdings" pitchFamily="2" charset="2"/>
                        <a:buNone/>
                        <a:defRPr/>
                      </a:pPr>
                      <a:endParaRPr lang="en-US" altLang="ko-KR" sz="1000" b="1" dirty="0" smtClean="0">
                        <a:solidFill>
                          <a:schemeClr val="bg1"/>
                        </a:solidFill>
                        <a:latin typeface="+mn-ea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Threat</a:t>
                      </a:r>
                      <a:endParaRPr lang="en-US" altLang="ko-KR" sz="1400" b="1" spc="-1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1. 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간호조직 내 </a:t>
                      </a:r>
                      <a:r>
                        <a:rPr lang="ko-KR" altLang="en-US" sz="1000" b="1" baseline="0" dirty="0" err="1" smtClean="0">
                          <a:solidFill>
                            <a:schemeClr val="tx1"/>
                          </a:solidFill>
                          <a:latin typeface="+mn-ea"/>
                        </a:rPr>
                        <a:t>태움현상으로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인해 대중에게  부정적 이미지 형성 </a:t>
                      </a:r>
                      <a:endParaRPr lang="en-US" altLang="ko-KR" sz="1000" b="1" baseline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228600" indent="-2286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2. 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질적 보장이 확보되지 않는 상황에서 간호인력 부족으로 인한 </a:t>
                      </a:r>
                      <a:r>
                        <a:rPr lang="ko-KR" altLang="en-US" sz="1000" b="1" baseline="0" dirty="0" err="1" smtClean="0">
                          <a:solidFill>
                            <a:schemeClr val="tx1"/>
                          </a:solidFill>
                          <a:latin typeface="+mn-ea"/>
                        </a:rPr>
                        <a:t>양적확대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추구 </a:t>
                      </a:r>
                      <a:endParaRPr lang="en-US" altLang="ko-KR" sz="1000" b="1" baseline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228600" indent="-2286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3.  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지방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, 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신설 간호대학의 실습병원 부족</a:t>
                      </a:r>
                      <a:endParaRPr lang="en-US" altLang="ko-KR" sz="1000" b="1" baseline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228600" indent="-2286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4.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 근로시간 </a:t>
                      </a:r>
                      <a:r>
                        <a:rPr lang="ko-KR" altLang="en-US" sz="1000" b="1" baseline="0" dirty="0" err="1" smtClean="0">
                          <a:solidFill>
                            <a:schemeClr val="tx1"/>
                          </a:solidFill>
                          <a:latin typeface="+mn-ea"/>
                        </a:rPr>
                        <a:t>단축법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예외직종으로 분류되는 간호                          </a:t>
                      </a:r>
                      <a:endParaRPr lang="en-US" altLang="ko-KR" sz="1000" b="1" baseline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81387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latin typeface="+mn-ea"/>
                          <a:ea typeface="+mn-ea"/>
                        </a:rPr>
                        <a:t>Strength</a:t>
                      </a:r>
                    </a:p>
                    <a:p>
                      <a:pPr latinLnBrk="1"/>
                      <a:endParaRPr kumimoji="0" lang="en-US" altLang="ko-KR" sz="140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1.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전문직으로서 높은 지식수준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2.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윤리의식 및 책임감이 높음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3.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사회적 역할에 대한 공감대 확보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4.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다양하고 </a:t>
                      </a:r>
                      <a:r>
                        <a:rPr lang="ko-KR" altLang="en-US" sz="1000" b="1" dirty="0" err="1" smtClean="0">
                          <a:latin typeface="+mn-ea"/>
                        </a:rPr>
                        <a:t>질높은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 인적자원 확보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5.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간호교육 수준향상을 위한 지속적 노력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6.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매년 보수교육 실시를 통한 </a:t>
                      </a:r>
                      <a:r>
                        <a:rPr lang="ko-KR" altLang="en-US" sz="1000" b="1" dirty="0" err="1" smtClean="0">
                          <a:latin typeface="+mn-ea"/>
                        </a:rPr>
                        <a:t>간호질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 보장</a:t>
                      </a:r>
                      <a:endParaRPr lang="en-US" altLang="ko-KR" sz="1000" b="1" dirty="0" smtClean="0">
                        <a:latin typeface="+mn-ea"/>
                      </a:endParaRP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>
                          <a:latin typeface="+mn-ea"/>
                        </a:rPr>
                        <a:t>7. </a:t>
                      </a:r>
                      <a:r>
                        <a:rPr lang="ko-KR" altLang="en-US" sz="1000" b="1" dirty="0" smtClean="0">
                          <a:latin typeface="+mn-ea"/>
                        </a:rPr>
                        <a:t>간호조직 내 조직문화 개선의지 증가</a:t>
                      </a:r>
                      <a:endParaRPr lang="en-US" altLang="ko-KR" sz="1000" b="1" dirty="0" smtClean="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SO </a:t>
                      </a:r>
                      <a:r>
                        <a:rPr lang="ko-KR" altLang="en-US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전략</a:t>
                      </a:r>
                      <a:endParaRPr lang="en-US" altLang="ko-KR" sz="1400" b="1" spc="-15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/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S47-O1   </a:t>
                      </a:r>
                      <a:r>
                        <a:rPr lang="ko-KR" altLang="en-US" sz="1200" b="1" spc="-150" baseline="0" dirty="0" err="1" smtClean="0">
                          <a:latin typeface="+mn-ea"/>
                          <a:ea typeface="+mn-ea"/>
                        </a:rPr>
                        <a:t>태움관련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 조직문화에 대한  인식개선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S1,2,3,4-O3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경력간호사의 역량개발 교육프로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그램 지원</a:t>
                      </a:r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ST</a:t>
                      </a:r>
                      <a:r>
                        <a:rPr lang="en-US" altLang="ko-KR" sz="1400" b="1" spc="-15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spc="-15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전략</a:t>
                      </a:r>
                      <a:endParaRPr lang="en-US" altLang="ko-KR" sz="1400" b="1" spc="-15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rgbClr val="699B37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05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noFill/>
                  </a:tcPr>
                </a:tc>
              </a:tr>
              <a:tr h="27621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latin typeface="+mn-ea"/>
                          <a:ea typeface="+mn-ea"/>
                        </a:rPr>
                        <a:t>Weakness</a:t>
                      </a: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1. </a:t>
                      </a:r>
                      <a:r>
                        <a:rPr lang="ko-KR" altLang="en-US" sz="1000" b="1" dirty="0" smtClean="0"/>
                        <a:t>높은 간호사 </a:t>
                      </a:r>
                      <a:r>
                        <a:rPr lang="ko-KR" altLang="en-US" sz="1000" b="1" dirty="0" err="1" smtClean="0"/>
                        <a:t>이직율</a:t>
                      </a:r>
                      <a:r>
                        <a:rPr lang="ko-KR" altLang="en-US" sz="1000" b="1" dirty="0" smtClean="0"/>
                        <a:t> </a:t>
                      </a:r>
                      <a:r>
                        <a:rPr lang="en-US" altLang="ko-KR" sz="1000" b="1" dirty="0" smtClean="0"/>
                        <a:t>  </a:t>
                      </a: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2. </a:t>
                      </a:r>
                      <a:r>
                        <a:rPr lang="ko-KR" altLang="en-US" sz="1000" b="1" dirty="0" smtClean="0"/>
                        <a:t>경력간호사에게 </a:t>
                      </a:r>
                      <a:r>
                        <a:rPr lang="ko-KR" altLang="en-US" sz="1000" b="1" dirty="0" err="1" smtClean="0"/>
                        <a:t>과중되는</a:t>
                      </a:r>
                      <a:r>
                        <a:rPr lang="ko-KR" altLang="en-US" sz="1000" b="1" dirty="0" smtClean="0"/>
                        <a:t> 신규간호사 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       </a:t>
                      </a:r>
                      <a:r>
                        <a:rPr lang="ko-KR" altLang="en-US" sz="1000" b="1" dirty="0" smtClean="0"/>
                        <a:t>교육업무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3. </a:t>
                      </a:r>
                      <a:r>
                        <a:rPr lang="ko-KR" altLang="en-US" sz="1000" b="1" dirty="0" err="1" smtClean="0"/>
                        <a:t>프리셉터</a:t>
                      </a:r>
                      <a:r>
                        <a:rPr lang="ko-KR" altLang="en-US" sz="1000" b="1" dirty="0" smtClean="0"/>
                        <a:t> 업무에 대한 불만족스러운 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      </a:t>
                      </a:r>
                      <a:r>
                        <a:rPr lang="ko-KR" altLang="en-US" sz="1000" b="1" dirty="0" err="1" smtClean="0"/>
                        <a:t>보상과대우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4. </a:t>
                      </a:r>
                      <a:r>
                        <a:rPr lang="ko-KR" altLang="en-US" sz="1000" b="1" dirty="0" smtClean="0"/>
                        <a:t>신규간호사의 불충분한 교육훈련기간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5. </a:t>
                      </a:r>
                      <a:r>
                        <a:rPr lang="ko-KR" altLang="en-US" sz="1000" b="1" dirty="0" smtClean="0"/>
                        <a:t>신규간호사의 간호현장 부적응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6. </a:t>
                      </a:r>
                      <a:r>
                        <a:rPr lang="ko-KR" altLang="en-US" sz="1000" b="1" dirty="0" smtClean="0"/>
                        <a:t>간호사의 휴식시간 및 식사시간 부족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7. </a:t>
                      </a:r>
                      <a:r>
                        <a:rPr lang="ko-KR" altLang="en-US" sz="1000" b="1" dirty="0" smtClean="0"/>
                        <a:t>간호사의 과중한 책임감 및 부담감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8. </a:t>
                      </a:r>
                      <a:r>
                        <a:rPr lang="ko-KR" altLang="en-US" sz="1000" b="1" dirty="0" smtClean="0"/>
                        <a:t>간호사의 직무스트레스</a:t>
                      </a:r>
                      <a:r>
                        <a:rPr lang="en-US" altLang="ko-KR" sz="1000" b="1" dirty="0" smtClean="0"/>
                        <a:t>, </a:t>
                      </a:r>
                      <a:r>
                        <a:rPr lang="ko-KR" altLang="en-US" sz="1000" b="1" dirty="0" smtClean="0"/>
                        <a:t>감정노동</a:t>
                      </a:r>
                      <a:r>
                        <a:rPr lang="en-US" altLang="ko-KR" sz="1000" b="1" dirty="0" smtClean="0"/>
                        <a:t>, </a:t>
                      </a:r>
                      <a:r>
                        <a:rPr lang="ko-KR" altLang="en-US" sz="1000" b="1" dirty="0" smtClean="0"/>
                        <a:t>폭언</a:t>
                      </a:r>
                      <a:r>
                        <a:rPr lang="en-US" altLang="ko-KR" sz="1000" b="1" dirty="0" smtClean="0"/>
                        <a:t>,</a:t>
                      </a:r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       </a:t>
                      </a:r>
                      <a:r>
                        <a:rPr lang="ko-KR" altLang="en-US" sz="1000" b="1" dirty="0" smtClean="0"/>
                        <a:t>폭행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9. </a:t>
                      </a:r>
                      <a:r>
                        <a:rPr lang="ko-KR" altLang="en-US" sz="1000" b="1" dirty="0" smtClean="0"/>
                        <a:t>의료기관인증평가의 부정적 측면인 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ko-KR" altLang="en-US" sz="1000" b="1" dirty="0" smtClean="0"/>
                        <a:t>      간호사 </a:t>
                      </a:r>
                      <a:r>
                        <a:rPr lang="en-US" altLang="ko-KR" sz="1000" b="1" dirty="0" smtClean="0"/>
                        <a:t> </a:t>
                      </a:r>
                      <a:r>
                        <a:rPr lang="ko-KR" altLang="en-US" sz="1000" b="1" dirty="0" smtClean="0"/>
                        <a:t>업무부담 증가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10. </a:t>
                      </a:r>
                      <a:r>
                        <a:rPr lang="ko-KR" altLang="en-US" sz="1000" b="1" dirty="0" err="1" smtClean="0"/>
                        <a:t>저평가</a:t>
                      </a:r>
                      <a:r>
                        <a:rPr lang="ko-KR" altLang="en-US" sz="1000" b="1" dirty="0" smtClean="0"/>
                        <a:t> 받고 있는 간호활동</a:t>
                      </a:r>
                      <a:endParaRPr lang="en-US" altLang="ko-KR" sz="1000" b="1" dirty="0" smtClean="0"/>
                    </a:p>
                    <a:p>
                      <a:pPr marL="342900" indent="-3429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000" b="1" dirty="0" smtClean="0"/>
                        <a:t>11. </a:t>
                      </a:r>
                      <a:r>
                        <a:rPr lang="ko-KR" altLang="en-US" sz="1000" b="1" dirty="0" smtClean="0"/>
                        <a:t>보장받지 못하는 모성보호제도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WO </a:t>
                      </a:r>
                      <a:r>
                        <a:rPr lang="ko-KR" altLang="en-US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전략</a:t>
                      </a:r>
                      <a:endParaRPr lang="en-US" altLang="ko-KR" sz="1400" b="1" spc="-15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1400" b="1" spc="-15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W1,4,5,8-O1,3</a:t>
                      </a:r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인간적 친밀감 향상을 위한 </a:t>
                      </a:r>
                      <a:endParaRPr lang="en-US" altLang="ko-KR" sz="1200" b="1" spc="-15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                              </a:t>
                      </a:r>
                      <a:r>
                        <a:rPr lang="ko-KR" altLang="en-US" sz="1200" b="1" spc="-150" baseline="0" dirty="0" smtClean="0">
                          <a:latin typeface="+mn-ea"/>
                          <a:ea typeface="+mn-ea"/>
                        </a:rPr>
                        <a:t>비공식적 활동 지원</a:t>
                      </a:r>
                      <a:r>
                        <a:rPr lang="en-US" altLang="ko-KR" sz="1200" b="1" spc="-150" baseline="0" dirty="0" smtClean="0"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W4,5,8-O1,3   </a:t>
                      </a:r>
                      <a:r>
                        <a:rPr lang="ko-KR" altLang="en-US" sz="1200" b="1" spc="-150" dirty="0" err="1" smtClean="0">
                          <a:latin typeface="+mn-ea"/>
                          <a:ea typeface="+mn-ea"/>
                        </a:rPr>
                        <a:t>자아존중감</a:t>
                      </a:r>
                      <a:r>
                        <a:rPr lang="ko-KR" altLang="en-US" sz="1200" b="1" spc="-150" dirty="0" smtClean="0">
                          <a:latin typeface="+mn-ea"/>
                          <a:ea typeface="+mn-ea"/>
                        </a:rPr>
                        <a:t> 향상을 위한  교육</a:t>
                      </a:r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                              </a:t>
                      </a:r>
                      <a:r>
                        <a:rPr lang="ko-KR" altLang="en-US" sz="1200" b="1" spc="-150" dirty="0" smtClean="0">
                          <a:latin typeface="+mn-ea"/>
                          <a:ea typeface="+mn-ea"/>
                        </a:rPr>
                        <a:t>프로그램 지원</a:t>
                      </a:r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W2,3,4,5,6,7,8,9,10,11-O1,2,3    </a:t>
                      </a:r>
                      <a:r>
                        <a:rPr lang="ko-KR" altLang="en-US" sz="1200" b="1" spc="-150" dirty="0" smtClean="0">
                          <a:latin typeface="+mn-ea"/>
                          <a:ea typeface="+mn-ea"/>
                        </a:rPr>
                        <a:t>인권침해 방지를</a:t>
                      </a:r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                          </a:t>
                      </a:r>
                      <a:r>
                        <a:rPr lang="ko-KR" altLang="en-US" sz="1200" b="1" spc="-150" dirty="0" smtClean="0">
                          <a:latin typeface="+mn-ea"/>
                          <a:ea typeface="+mn-ea"/>
                        </a:rPr>
                        <a:t>위한 상담센터 지원</a:t>
                      </a:r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W4,5,7,8-O3   </a:t>
                      </a:r>
                      <a:r>
                        <a:rPr lang="ko-KR" altLang="en-US" sz="1200" b="1" spc="-150" dirty="0" smtClean="0">
                          <a:latin typeface="+mn-ea"/>
                          <a:ea typeface="+mn-ea"/>
                        </a:rPr>
                        <a:t>신규간호사의  체계적인 교육관리 </a:t>
                      </a:r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                            </a:t>
                      </a:r>
                      <a:r>
                        <a:rPr lang="ko-KR" altLang="en-US" sz="1200" b="1" spc="-150" dirty="0" smtClean="0">
                          <a:latin typeface="+mn-ea"/>
                          <a:ea typeface="+mn-ea"/>
                        </a:rPr>
                        <a:t>개선 및 지원</a:t>
                      </a:r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W1,2,3,4,5,6,7,8,9,10,11-O1,2,3   </a:t>
                      </a:r>
                      <a:r>
                        <a:rPr lang="ko-KR" altLang="en-US" sz="1200" b="1" spc="-150" dirty="0" smtClean="0">
                          <a:latin typeface="+mn-ea"/>
                          <a:ea typeface="+mn-ea"/>
                        </a:rPr>
                        <a:t>간호사의 위기관리 </a:t>
                      </a:r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b="1" spc="-150" dirty="0" smtClean="0">
                          <a:latin typeface="+mn-ea"/>
                          <a:ea typeface="+mn-ea"/>
                        </a:rPr>
                        <a:t>                   </a:t>
                      </a:r>
                      <a:r>
                        <a:rPr lang="ko-KR" altLang="en-US" sz="1200" b="1" spc="-150" dirty="0" smtClean="0">
                          <a:latin typeface="+mn-ea"/>
                          <a:ea typeface="+mn-ea"/>
                        </a:rPr>
                        <a:t>및 </a:t>
                      </a:r>
                      <a:r>
                        <a:rPr lang="ko-KR" altLang="en-US" sz="1200" b="1" spc="-150" dirty="0" err="1" smtClean="0">
                          <a:latin typeface="+mn-ea"/>
                          <a:ea typeface="+mn-ea"/>
                        </a:rPr>
                        <a:t>감정코칭</a:t>
                      </a:r>
                      <a:r>
                        <a:rPr lang="ko-KR" altLang="en-US" sz="1200" b="1" spc="-150" dirty="0" smtClean="0">
                          <a:latin typeface="+mn-ea"/>
                          <a:ea typeface="+mn-ea"/>
                        </a:rPr>
                        <a:t> 교육프로그램 지원</a:t>
                      </a:r>
                      <a:endParaRPr lang="en-US" altLang="ko-KR" sz="1200" b="1" spc="-150" dirty="0" smtClean="0">
                        <a:latin typeface="+mn-ea"/>
                        <a:ea typeface="+mn-ea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1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WT</a:t>
                      </a:r>
                      <a:r>
                        <a:rPr lang="en-US" altLang="ko-KR" sz="1400" b="1" spc="-15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spc="-15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전략</a:t>
                      </a:r>
                      <a:endParaRPr lang="en-US" altLang="ko-KR" sz="1400" b="1" spc="-15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30629" y="0"/>
            <a:ext cx="9013371" cy="6905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800" dirty="0" smtClean="0">
                <a:solidFill>
                  <a:schemeClr val="tx1"/>
                </a:solidFill>
              </a:rPr>
              <a:t>SWOT </a:t>
            </a:r>
            <a:r>
              <a:rPr lang="ko-KR" altLang="en-US" sz="2800" dirty="0" smtClean="0">
                <a:solidFill>
                  <a:schemeClr val="tx1"/>
                </a:solidFill>
              </a:rPr>
              <a:t>분석을 통한 향후 발전방향 제시</a:t>
            </a:r>
            <a:r>
              <a:rPr lang="en-US" altLang="ko-KR" sz="2800" dirty="0" smtClean="0">
                <a:solidFill>
                  <a:schemeClr val="tx1"/>
                </a:solidFill>
              </a:rPr>
              <a:t>: </a:t>
            </a:r>
            <a:r>
              <a:rPr lang="ko-KR" altLang="en-US" sz="2800" dirty="0" err="1" smtClean="0">
                <a:solidFill>
                  <a:schemeClr val="tx1"/>
                </a:solidFill>
              </a:rPr>
              <a:t>인적및교육적전략</a:t>
            </a:r>
            <a:endParaRPr lang="ko-KR" alt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0C01C18-FA4C-4CC6-AD22-AA1838EE7E6E}" type="slidenum">
              <a:rPr lang="ko-KR" altLang="en-US" smtClean="0"/>
              <a:pPr/>
              <a:t>47</a:t>
            </a:fld>
            <a:endParaRPr lang="en-US" altLang="ko-KR" smtClean="0"/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6290"/>
            <a:ext cx="5164138" cy="526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0" name="직사각형 5"/>
          <p:cNvSpPr>
            <a:spLocks noChangeArrowheads="1"/>
          </p:cNvSpPr>
          <p:nvPr/>
        </p:nvSpPr>
        <p:spPr bwMode="auto">
          <a:xfrm>
            <a:off x="5899152" y="1090913"/>
            <a:ext cx="2070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600" b="1" u="sng" dirty="0"/>
              <a:t>영역별 해석 의미</a:t>
            </a:r>
            <a:endParaRPr lang="ko-KR" altLang="en-US" sz="1600" u="sng" dirty="0"/>
          </a:p>
        </p:txBody>
      </p:sp>
      <p:sp>
        <p:nvSpPr>
          <p:cNvPr id="50181" name="직사각형 6"/>
          <p:cNvSpPr>
            <a:spLocks noChangeArrowheads="1"/>
          </p:cNvSpPr>
          <p:nvPr/>
        </p:nvSpPr>
        <p:spPr bwMode="auto">
          <a:xfrm>
            <a:off x="5307013" y="1600200"/>
            <a:ext cx="39147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u="sng" dirty="0">
                <a:solidFill>
                  <a:srgbClr val="FF0000"/>
                </a:solidFill>
              </a:rPr>
              <a:t>최우선 개선</a:t>
            </a:r>
            <a:r>
              <a:rPr lang="en-US" altLang="ko-KR" sz="1200" b="1" u="sng" dirty="0">
                <a:solidFill>
                  <a:srgbClr val="FF0000"/>
                </a:solidFill>
              </a:rPr>
              <a:t>(1</a:t>
            </a:r>
            <a:r>
              <a:rPr lang="ko-KR" altLang="en-US" sz="1200" b="1" u="sng" dirty="0">
                <a:solidFill>
                  <a:srgbClr val="FF0000"/>
                </a:solidFill>
              </a:rPr>
              <a:t>순위</a:t>
            </a:r>
            <a:r>
              <a:rPr lang="en-US" altLang="ko-KR" sz="1200" b="1" u="sng" dirty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/>
              <a:t>: </a:t>
            </a:r>
            <a:r>
              <a:rPr lang="ko-KR" altLang="en-US" sz="1200" b="1" dirty="0"/>
              <a:t>만족도 향상을 위한 중요도는 높으나</a:t>
            </a:r>
            <a:r>
              <a:rPr lang="en-US" altLang="ko-KR" sz="1200" b="1" dirty="0"/>
              <a:t>(High), </a:t>
            </a:r>
            <a:endParaRPr lang="ko-KR" altLang="en-US" sz="1200" dirty="0"/>
          </a:p>
          <a:p>
            <a:pPr>
              <a:lnSpc>
                <a:spcPct val="150000"/>
              </a:lnSpc>
            </a:pPr>
            <a:r>
              <a:rPr lang="ko-KR" altLang="en-US" sz="1200" b="1" dirty="0"/>
              <a:t>현재 만족도는 낮아</a:t>
            </a:r>
            <a:r>
              <a:rPr lang="en-US" altLang="ko-KR" sz="1200" b="1" dirty="0"/>
              <a:t>(Low) </a:t>
            </a:r>
            <a:r>
              <a:rPr lang="ko-KR" altLang="en-US" sz="1200" b="1" dirty="0"/>
              <a:t>고객만족도 향상을 위해서 </a:t>
            </a:r>
            <a:endParaRPr lang="en-US" altLang="ko-KR" sz="1200" b="1" dirty="0"/>
          </a:p>
          <a:p>
            <a:pPr>
              <a:lnSpc>
                <a:spcPct val="150000"/>
              </a:lnSpc>
            </a:pPr>
            <a:r>
              <a:rPr lang="ko-KR" altLang="en-US" sz="1200" b="1" dirty="0"/>
              <a:t>가장 먼저 취해야 할 행동조치 영역</a:t>
            </a:r>
            <a:r>
              <a:rPr lang="en-US" altLang="ko-KR" sz="1200" b="1" dirty="0"/>
              <a:t>(Priority Action). </a:t>
            </a:r>
            <a:endParaRPr lang="ko-KR" altLang="en-US" sz="1200" dirty="0"/>
          </a:p>
        </p:txBody>
      </p:sp>
      <p:sp>
        <p:nvSpPr>
          <p:cNvPr id="9" name="타원 8"/>
          <p:cNvSpPr/>
          <p:nvPr/>
        </p:nvSpPr>
        <p:spPr bwMode="auto">
          <a:xfrm>
            <a:off x="5217967" y="1747058"/>
            <a:ext cx="92208" cy="936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76200" prstMaterial="plastic">
            <a:bevelT w="88900" h="88900"/>
            <a:extrusionClr>
              <a:schemeClr val="accent1">
                <a:lumMod val="75000"/>
              </a:schemeClr>
            </a:extrusionClr>
          </a:sp3d>
        </p:spPr>
        <p:txBody>
          <a:bodyPr wrap="none" anchor="ctr"/>
          <a:lstStyle/>
          <a:p>
            <a:pPr algn="ctr">
              <a:defRPr/>
            </a:pPr>
            <a:endParaRPr lang="ko-KR" altLang="en-US" sz="16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0185" name="직사각형 7"/>
          <p:cNvSpPr>
            <a:spLocks noChangeArrowheads="1"/>
          </p:cNvSpPr>
          <p:nvPr/>
        </p:nvSpPr>
        <p:spPr bwMode="auto">
          <a:xfrm>
            <a:off x="5310188" y="2760663"/>
            <a:ext cx="45720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u="sng" dirty="0">
                <a:solidFill>
                  <a:srgbClr val="FF0000"/>
                </a:solidFill>
              </a:rPr>
              <a:t>지속개선</a:t>
            </a:r>
            <a:r>
              <a:rPr lang="en-US" altLang="ko-KR" sz="1200" b="1" u="sng" dirty="0">
                <a:solidFill>
                  <a:srgbClr val="FF0000"/>
                </a:solidFill>
              </a:rPr>
              <a:t>(2</a:t>
            </a:r>
            <a:r>
              <a:rPr lang="ko-KR" altLang="en-US" sz="1200" b="1" u="sng" dirty="0">
                <a:solidFill>
                  <a:srgbClr val="FF0000"/>
                </a:solidFill>
              </a:rPr>
              <a:t>순위</a:t>
            </a:r>
            <a:r>
              <a:rPr lang="en-US" altLang="ko-KR" sz="1200" b="1" u="sng" dirty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/>
              <a:t>: </a:t>
            </a:r>
            <a:r>
              <a:rPr lang="ko-KR" altLang="en-US" sz="1200" b="1" dirty="0"/>
              <a:t>만족도 향상을 위한 중요도도 높고</a:t>
            </a:r>
            <a:r>
              <a:rPr lang="en-US" altLang="ko-KR" sz="1200" b="1" dirty="0"/>
              <a:t>(High), </a:t>
            </a:r>
            <a:endParaRPr lang="ko-KR" altLang="en-US" sz="1200" dirty="0"/>
          </a:p>
          <a:p>
            <a:pPr>
              <a:lnSpc>
                <a:spcPct val="150000"/>
              </a:lnSpc>
            </a:pPr>
            <a:r>
              <a:rPr lang="ko-KR" altLang="en-US" sz="1200" b="1" dirty="0"/>
              <a:t>현재 만족도도 높아</a:t>
            </a:r>
            <a:r>
              <a:rPr lang="en-US" altLang="ko-KR" sz="1200" b="1" dirty="0"/>
              <a:t>(High) </a:t>
            </a:r>
            <a:r>
              <a:rPr lang="ko-KR" altLang="en-US" sz="1200" b="1" dirty="0"/>
              <a:t>고객만족도 향상을 위해서 </a:t>
            </a:r>
            <a:endParaRPr lang="ko-KR" altLang="en-US" sz="1200" dirty="0"/>
          </a:p>
          <a:p>
            <a:pPr>
              <a:lnSpc>
                <a:spcPct val="150000"/>
              </a:lnSpc>
            </a:pPr>
            <a:r>
              <a:rPr lang="ko-KR" altLang="en-US" sz="1200" b="1" dirty="0"/>
              <a:t>두 번째로 관심을 갖고 행동을 취해야 할 영역</a:t>
            </a:r>
            <a:endParaRPr lang="en-US" altLang="ko-KR" sz="1200" b="1" dirty="0"/>
          </a:p>
          <a:p>
            <a:pPr>
              <a:lnSpc>
                <a:spcPct val="150000"/>
              </a:lnSpc>
            </a:pPr>
            <a:r>
              <a:rPr lang="en-US" altLang="ko-KR" sz="1200" b="1" dirty="0"/>
              <a:t>(Secondary Action). </a:t>
            </a:r>
            <a:endParaRPr lang="ko-KR" altLang="en-US" sz="1200" dirty="0"/>
          </a:p>
        </p:txBody>
      </p:sp>
      <p:sp>
        <p:nvSpPr>
          <p:cNvPr id="11" name="타원 10"/>
          <p:cNvSpPr/>
          <p:nvPr/>
        </p:nvSpPr>
        <p:spPr bwMode="auto">
          <a:xfrm>
            <a:off x="5217967" y="2906062"/>
            <a:ext cx="92208" cy="936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76200" prstMaterial="plastic">
            <a:bevelT w="88900" h="88900"/>
            <a:extrusionClr>
              <a:schemeClr val="accent1">
                <a:lumMod val="75000"/>
              </a:schemeClr>
            </a:extrusionClr>
          </a:sp3d>
        </p:spPr>
        <p:txBody>
          <a:bodyPr wrap="none" anchor="ctr"/>
          <a:lstStyle/>
          <a:p>
            <a:pPr algn="ctr">
              <a:defRPr/>
            </a:pPr>
            <a:endParaRPr lang="ko-KR" altLang="en-US" sz="16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타원 11"/>
          <p:cNvSpPr/>
          <p:nvPr/>
        </p:nvSpPr>
        <p:spPr bwMode="auto">
          <a:xfrm>
            <a:off x="5244860" y="4334012"/>
            <a:ext cx="92208" cy="936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76200" prstMaterial="plastic">
            <a:bevelT w="88900" h="88900"/>
            <a:extrusionClr>
              <a:schemeClr val="accent1">
                <a:lumMod val="75000"/>
              </a:schemeClr>
            </a:extrusionClr>
          </a:sp3d>
        </p:spPr>
        <p:txBody>
          <a:bodyPr wrap="none" anchor="ctr"/>
          <a:lstStyle/>
          <a:p>
            <a:pPr algn="ctr">
              <a:defRPr/>
            </a:pPr>
            <a:endParaRPr lang="ko-KR" altLang="en-US" sz="16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0192" name="직사각형 12"/>
          <p:cNvSpPr>
            <a:spLocks noChangeArrowheads="1"/>
          </p:cNvSpPr>
          <p:nvPr/>
        </p:nvSpPr>
        <p:spPr bwMode="auto">
          <a:xfrm>
            <a:off x="5337175" y="4194175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u="sng" dirty="0">
                <a:solidFill>
                  <a:srgbClr val="FF0000"/>
                </a:solidFill>
              </a:rPr>
              <a:t>현수준 유지</a:t>
            </a:r>
            <a:r>
              <a:rPr lang="en-US" altLang="ko-KR" sz="1200" b="1" u="sng" dirty="0">
                <a:solidFill>
                  <a:srgbClr val="FF0000"/>
                </a:solidFill>
              </a:rPr>
              <a:t>(3</a:t>
            </a:r>
            <a:r>
              <a:rPr lang="ko-KR" altLang="en-US" sz="1200" b="1" u="sng" dirty="0">
                <a:solidFill>
                  <a:srgbClr val="FF0000"/>
                </a:solidFill>
              </a:rPr>
              <a:t>순위</a:t>
            </a:r>
            <a:r>
              <a:rPr lang="en-US" altLang="ko-KR" sz="1200" b="1" u="sng" dirty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/>
              <a:t>: </a:t>
            </a:r>
            <a:r>
              <a:rPr lang="ko-KR" altLang="en-US" sz="1200" b="1" dirty="0"/>
              <a:t>만족도 향상을 위한 중요도는 낮으나</a:t>
            </a:r>
            <a:r>
              <a:rPr lang="en-US" altLang="ko-KR" sz="1200" b="1" dirty="0"/>
              <a:t>(low), </a:t>
            </a:r>
            <a:endParaRPr lang="ko-KR" altLang="en-US" sz="1200" dirty="0"/>
          </a:p>
          <a:p>
            <a:pPr>
              <a:lnSpc>
                <a:spcPct val="150000"/>
              </a:lnSpc>
            </a:pPr>
            <a:r>
              <a:rPr lang="ko-KR" altLang="en-US" sz="1200" b="1" dirty="0"/>
              <a:t>현재 만족도는 높아</a:t>
            </a:r>
            <a:r>
              <a:rPr lang="en-US" altLang="ko-KR" sz="1200" b="1" dirty="0"/>
              <a:t>(High) </a:t>
            </a:r>
            <a:r>
              <a:rPr lang="ko-KR" altLang="en-US" sz="1200" b="1" dirty="0"/>
              <a:t>현재의 만족도 수준을 </a:t>
            </a:r>
            <a:endParaRPr lang="en-US" altLang="ko-KR" sz="1200" b="1" dirty="0"/>
          </a:p>
          <a:p>
            <a:pPr>
              <a:lnSpc>
                <a:spcPct val="150000"/>
              </a:lnSpc>
            </a:pPr>
            <a:r>
              <a:rPr lang="ko-KR" altLang="en-US" sz="1200" b="1" dirty="0"/>
              <a:t>유지하는 것이 합리적인 영역</a:t>
            </a:r>
            <a:endParaRPr lang="ko-KR" altLang="en-US" sz="1200" dirty="0"/>
          </a:p>
        </p:txBody>
      </p:sp>
      <p:sp>
        <p:nvSpPr>
          <p:cNvPr id="15" name="타원 14"/>
          <p:cNvSpPr/>
          <p:nvPr/>
        </p:nvSpPr>
        <p:spPr bwMode="auto">
          <a:xfrm>
            <a:off x="5286348" y="5470806"/>
            <a:ext cx="92208" cy="936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76200" prstMaterial="plastic">
            <a:bevelT w="88900" h="88900"/>
            <a:extrusionClr>
              <a:schemeClr val="accent1">
                <a:lumMod val="75000"/>
              </a:schemeClr>
            </a:extrusionClr>
          </a:sp3d>
        </p:spPr>
        <p:txBody>
          <a:bodyPr wrap="none" anchor="ctr"/>
          <a:lstStyle/>
          <a:p>
            <a:pPr algn="ctr">
              <a:defRPr/>
            </a:pPr>
            <a:endParaRPr lang="ko-KR" altLang="en-US" sz="16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0196" name="직사각형 13"/>
          <p:cNvSpPr>
            <a:spLocks noChangeArrowheads="1"/>
          </p:cNvSpPr>
          <p:nvPr/>
        </p:nvSpPr>
        <p:spPr bwMode="auto">
          <a:xfrm>
            <a:off x="5332413" y="5324475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u="sng" dirty="0">
                <a:solidFill>
                  <a:srgbClr val="FF0000"/>
                </a:solidFill>
              </a:rPr>
              <a:t>주의 관찰</a:t>
            </a:r>
            <a:r>
              <a:rPr lang="en-US" altLang="ko-KR" sz="1200" b="1" u="sng" dirty="0">
                <a:solidFill>
                  <a:srgbClr val="FF0000"/>
                </a:solidFill>
              </a:rPr>
              <a:t>(4</a:t>
            </a:r>
            <a:r>
              <a:rPr lang="ko-KR" altLang="en-US" sz="1200" b="1" u="sng" dirty="0">
                <a:solidFill>
                  <a:srgbClr val="FF0000"/>
                </a:solidFill>
              </a:rPr>
              <a:t>순위</a:t>
            </a:r>
            <a:r>
              <a:rPr lang="en-US" altLang="ko-KR" sz="1200" b="1" u="sng" dirty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/>
              <a:t>: </a:t>
            </a:r>
            <a:r>
              <a:rPr lang="ko-KR" altLang="en-US" sz="1200" b="1" dirty="0"/>
              <a:t>만족도 향상을 위한 중요도도 낮고</a:t>
            </a:r>
            <a:r>
              <a:rPr lang="en-US" altLang="ko-KR" sz="1200" b="1" dirty="0"/>
              <a:t>(Low), </a:t>
            </a:r>
            <a:endParaRPr lang="ko-KR" altLang="en-US" sz="1200" dirty="0"/>
          </a:p>
          <a:p>
            <a:pPr>
              <a:lnSpc>
                <a:spcPct val="150000"/>
              </a:lnSpc>
            </a:pPr>
            <a:r>
              <a:rPr lang="ko-KR" altLang="en-US" sz="1200" b="1" dirty="0"/>
              <a:t>현재 만족도도 낮아</a:t>
            </a:r>
            <a:r>
              <a:rPr lang="en-US" altLang="ko-KR" sz="1200" b="1" dirty="0"/>
              <a:t>(Low) </a:t>
            </a:r>
            <a:r>
              <a:rPr lang="ko-KR" altLang="en-US" sz="1200" b="1" dirty="0"/>
              <a:t>당장의 조치는 필요 없는 영역</a:t>
            </a:r>
            <a:r>
              <a:rPr lang="en-US" altLang="ko-KR" sz="1200" b="1" dirty="0"/>
              <a:t>. </a:t>
            </a:r>
            <a:endParaRPr lang="ko-KR" altLang="en-US" sz="1200" dirty="0"/>
          </a:p>
        </p:txBody>
      </p:sp>
      <p:sp>
        <p:nvSpPr>
          <p:cNvPr id="13" name="제목 4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29600" cy="476250"/>
          </a:xfrm>
        </p:spPr>
        <p:txBody>
          <a:bodyPr>
            <a:normAutofit/>
          </a:bodyPr>
          <a:lstStyle/>
          <a:p>
            <a:r>
              <a:rPr lang="en-US" altLang="ko-KR" sz="2800" b="1" dirty="0" smtClean="0">
                <a:latin typeface="+mn-lt"/>
              </a:rPr>
              <a:t>IPA </a:t>
            </a:r>
            <a:r>
              <a:rPr lang="ko-KR" altLang="en-US" sz="2800" b="1" dirty="0" smtClean="0">
                <a:latin typeface="+mn-lt"/>
              </a:rPr>
              <a:t>분석을 통한 우선순위 선정</a:t>
            </a:r>
            <a:endParaRPr lang="ko-KR" altLang="en-US" sz="2800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483" y="6519446"/>
            <a:ext cx="3910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IPA(</a:t>
            </a:r>
            <a:r>
              <a:rPr lang="en-US" altLang="ko-KR" sz="1600" b="1" dirty="0" err="1" smtClean="0"/>
              <a:t>Imprrtance</a:t>
            </a:r>
            <a:r>
              <a:rPr lang="en-US" altLang="ko-KR" sz="1600" b="1" dirty="0" smtClean="0"/>
              <a:t>-Performance-analysis)</a:t>
            </a:r>
            <a:endParaRPr lang="ko-KR" altLang="en-US" sz="1600" b="1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half" idx="2"/>
          </p:nvPr>
        </p:nvSpPr>
        <p:spPr>
          <a:xfrm>
            <a:off x="629842" y="1736522"/>
            <a:ext cx="3868340" cy="4453142"/>
          </a:xfrm>
        </p:spPr>
        <p:txBody>
          <a:bodyPr/>
          <a:lstStyle/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9B578-2C05-49E3-9796-59984641CC78}" type="slidenum">
              <a:rPr lang="ko-KR" altLang="en-US" smtClean="0"/>
              <a:pPr>
                <a:defRPr/>
              </a:pPr>
              <a:t>48</a:t>
            </a:fld>
            <a:endParaRPr lang="en-US" altLang="ko-KR"/>
          </a:p>
        </p:txBody>
      </p:sp>
      <p:sp>
        <p:nvSpPr>
          <p:cNvPr id="11" name="제목 4"/>
          <p:cNvSpPr>
            <a:spLocks noGrp="1"/>
          </p:cNvSpPr>
          <p:nvPr>
            <p:ph type="title"/>
          </p:nvPr>
        </p:nvSpPr>
        <p:spPr>
          <a:xfrm>
            <a:off x="814343" y="171683"/>
            <a:ext cx="7886700" cy="625475"/>
          </a:xfrm>
        </p:spPr>
        <p:txBody>
          <a:bodyPr>
            <a:normAutofit/>
          </a:bodyPr>
          <a:lstStyle/>
          <a:p>
            <a:r>
              <a:rPr lang="en-US" altLang="ko-KR" sz="2800" b="1" dirty="0" smtClean="0">
                <a:latin typeface="+mn-lt"/>
              </a:rPr>
              <a:t>IPA </a:t>
            </a:r>
            <a:r>
              <a:rPr lang="ko-KR" altLang="en-US" sz="2800" b="1" dirty="0" smtClean="0">
                <a:latin typeface="+mn-lt"/>
              </a:rPr>
              <a:t>분석을 통한 우선순위 선정</a:t>
            </a:r>
            <a:r>
              <a:rPr lang="en-US" altLang="ko-KR" sz="2800" b="1" dirty="0" smtClean="0">
                <a:latin typeface="+mn-lt"/>
              </a:rPr>
              <a:t>: </a:t>
            </a:r>
            <a:r>
              <a:rPr lang="ko-KR" altLang="en-US" sz="2800" b="1" dirty="0" smtClean="0">
                <a:latin typeface="+mn-lt"/>
              </a:rPr>
              <a:t>정책적 전략</a:t>
            </a:r>
            <a:endParaRPr lang="ko-KR" altLang="en-US" sz="2800" b="1" dirty="0">
              <a:latin typeface="+mn-lt"/>
            </a:endParaRPr>
          </a:p>
        </p:txBody>
      </p:sp>
      <p:sp>
        <p:nvSpPr>
          <p:cNvPr id="12" name="내용 개체 틀 9"/>
          <p:cNvSpPr txBox="1">
            <a:spLocks/>
          </p:cNvSpPr>
          <p:nvPr/>
        </p:nvSpPr>
        <p:spPr>
          <a:xfrm>
            <a:off x="535322" y="1778466"/>
            <a:ext cx="3887391" cy="4436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 l="6276" t="33156" r="77392" b="20414"/>
          <a:stretch>
            <a:fillRect/>
          </a:stretch>
        </p:blipFill>
        <p:spPr bwMode="auto">
          <a:xfrm>
            <a:off x="327170" y="1468073"/>
            <a:ext cx="4138113" cy="442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 l="6348" t="33046" r="77347" b="20432"/>
          <a:stretch>
            <a:fillRect/>
          </a:stretch>
        </p:blipFill>
        <p:spPr bwMode="auto">
          <a:xfrm>
            <a:off x="4748170" y="1442906"/>
            <a:ext cx="4152549" cy="4404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780177" y="6040073"/>
            <a:ext cx="338105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000" b="1" dirty="0" smtClean="0"/>
              <a:t>의료기관 평가인증 지표개선 검토</a:t>
            </a:r>
            <a:endParaRPr lang="en-US" altLang="ko-KR" sz="1000" b="1" dirty="0" smtClean="0"/>
          </a:p>
          <a:p>
            <a:pPr marL="228600" indent="-228600">
              <a:buAutoNum type="arabicPeriod"/>
            </a:pPr>
            <a:r>
              <a:rPr lang="ko-KR" altLang="en-US" sz="1000" b="1" dirty="0" smtClean="0"/>
              <a:t>병원의 모성보호제도 준수여부에 대한 근로감독 강화</a:t>
            </a:r>
            <a:endParaRPr lang="en-US" altLang="ko-KR" sz="1000" b="1" dirty="0" smtClean="0"/>
          </a:p>
          <a:p>
            <a:pPr marL="228600" indent="-228600">
              <a:buAutoNum type="arabicPeriod"/>
            </a:pPr>
            <a:r>
              <a:rPr lang="ko-KR" altLang="en-US" sz="1000" b="1" dirty="0" err="1" smtClean="0"/>
              <a:t>행위별</a:t>
            </a:r>
            <a:r>
              <a:rPr lang="ko-KR" altLang="en-US" sz="1000" b="1" dirty="0" smtClean="0"/>
              <a:t> 간호수가 항목 확대로 간호사 처우개선을 연계</a:t>
            </a:r>
            <a:endParaRPr lang="ko-KR" altLang="en-US" sz="1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420998" y="5972961"/>
            <a:ext cx="30492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4. </a:t>
            </a:r>
            <a:r>
              <a:rPr lang="ko-KR" altLang="en-US" sz="1000" b="1" dirty="0" smtClean="0"/>
              <a:t>지역별 </a:t>
            </a:r>
            <a:r>
              <a:rPr lang="ko-KR" altLang="en-US" sz="1000" b="1" dirty="0" err="1" smtClean="0"/>
              <a:t>병원수</a:t>
            </a:r>
            <a:r>
              <a:rPr lang="ko-KR" altLang="en-US" sz="1000" b="1" dirty="0" smtClean="0"/>
              <a:t> 대비 간호대학 수를 고려하는 정책</a:t>
            </a:r>
            <a:endParaRPr lang="en-US" altLang="ko-KR" sz="1000" b="1" dirty="0" smtClean="0"/>
          </a:p>
          <a:p>
            <a:r>
              <a:rPr lang="en-US" altLang="ko-KR" sz="1000" b="1" dirty="0" smtClean="0"/>
              <a:t>5. </a:t>
            </a:r>
            <a:r>
              <a:rPr lang="ko-KR" altLang="en-US" sz="1000" b="1" dirty="0" smtClean="0"/>
              <a:t>간호대학 실습교육 평가기준 개선 검토</a:t>
            </a:r>
            <a:endParaRPr lang="en-US" altLang="ko-KR" sz="1000" b="1" dirty="0" smtClean="0"/>
          </a:p>
          <a:p>
            <a:r>
              <a:rPr lang="en-US" altLang="ko-KR" sz="1000" b="1" dirty="0" smtClean="0"/>
              <a:t>6. </a:t>
            </a:r>
            <a:r>
              <a:rPr lang="ko-KR" altLang="en-US" sz="1000" b="1" dirty="0" smtClean="0"/>
              <a:t>유휴간호인력 활용을 위한 적절한 대우 개선</a:t>
            </a:r>
            <a:endParaRPr lang="en-US" altLang="ko-KR" sz="1000" b="1" dirty="0" smtClean="0"/>
          </a:p>
          <a:p>
            <a:r>
              <a:rPr lang="en-US" altLang="ko-KR" sz="1000" b="1" dirty="0" smtClean="0"/>
              <a:t>7. </a:t>
            </a:r>
            <a:r>
              <a:rPr lang="ko-KR" altLang="en-US" sz="1000" b="1" dirty="0" err="1" smtClean="0"/>
              <a:t>간호정우회</a:t>
            </a:r>
            <a:r>
              <a:rPr lang="ko-KR" altLang="en-US" sz="1000" b="1" dirty="0" smtClean="0"/>
              <a:t> 활성화를 통한 간호정책 확장</a:t>
            </a:r>
            <a:endParaRPr lang="ko-KR" altLang="en-US" sz="1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606329" y="5024780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최우선개선</a:t>
            </a:r>
            <a:endParaRPr lang="ko-KR" altLang="en-US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010549" y="4974446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최우선개선</a:t>
            </a:r>
            <a:endParaRPr lang="ko-KR" altLang="en-US" sz="1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753516" y="1488820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지속개선</a:t>
            </a:r>
            <a:endParaRPr lang="ko-KR" altLang="en-US" sz="16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191292" y="1505598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지속개선</a:t>
            </a:r>
            <a:endParaRPr lang="ko-KR" altLang="en-US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66533" y="1530915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현수준유지</a:t>
            </a:r>
            <a:endParaRPr lang="ko-KR" altLang="en-US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170754" y="1505748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현수준유지</a:t>
            </a:r>
            <a:endParaRPr lang="ko-KR" altLang="en-US" sz="1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184773" y="4982531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4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주의관찰</a:t>
            </a:r>
            <a:endParaRPr lang="ko-KR" altLang="en-US" sz="1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90340" y="5059430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4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주의관찰</a:t>
            </a:r>
            <a:endParaRPr lang="ko-KR" altLang="en-US" sz="1600" b="1" dirty="0"/>
          </a:p>
        </p:txBody>
      </p:sp>
      <p:sp>
        <p:nvSpPr>
          <p:cNvPr id="29" name="텍스트 개체 틀 8"/>
          <p:cNvSpPr txBox="1">
            <a:spLocks/>
          </p:cNvSpPr>
          <p:nvPr/>
        </p:nvSpPr>
        <p:spPr>
          <a:xfrm>
            <a:off x="5860869" y="1043600"/>
            <a:ext cx="1798281" cy="4664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요양병원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(n=25)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텍스트 개체 틀 6"/>
          <p:cNvSpPr txBox="1">
            <a:spLocks/>
          </p:cNvSpPr>
          <p:nvPr/>
        </p:nvSpPr>
        <p:spPr>
          <a:xfrm>
            <a:off x="1619743" y="1060378"/>
            <a:ext cx="2214026" cy="4748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상급종합병원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(n=51)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411" t="43530" r="77333" b="10147"/>
          <a:stretch>
            <a:fillRect/>
          </a:stretch>
        </p:blipFill>
        <p:spPr bwMode="auto">
          <a:xfrm>
            <a:off x="445523" y="1518407"/>
            <a:ext cx="4175895" cy="4211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318" t="32543" r="77300" b="20592"/>
          <a:stretch>
            <a:fillRect/>
          </a:stretch>
        </p:blipFill>
        <p:spPr bwMode="auto">
          <a:xfrm>
            <a:off x="4714613" y="1518407"/>
            <a:ext cx="4035104" cy="4261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내용 개체 틀 7"/>
          <p:cNvSpPr>
            <a:spLocks noGrp="1"/>
          </p:cNvSpPr>
          <p:nvPr>
            <p:ph sz="half" idx="2"/>
          </p:nvPr>
        </p:nvSpPr>
        <p:spPr>
          <a:xfrm>
            <a:off x="629842" y="1736522"/>
            <a:ext cx="3868340" cy="4453142"/>
          </a:xfrm>
        </p:spPr>
        <p:txBody>
          <a:bodyPr/>
          <a:lstStyle/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9B578-2C05-49E3-9796-59984641CC78}" type="slidenum">
              <a:rPr lang="ko-KR" altLang="en-US" smtClean="0"/>
              <a:pPr>
                <a:defRPr/>
              </a:pPr>
              <a:t>49</a:t>
            </a:fld>
            <a:endParaRPr lang="en-US" altLang="ko-KR"/>
          </a:p>
        </p:txBody>
      </p:sp>
      <p:sp>
        <p:nvSpPr>
          <p:cNvPr id="11" name="제목 4"/>
          <p:cNvSpPr>
            <a:spLocks noGrp="1"/>
          </p:cNvSpPr>
          <p:nvPr>
            <p:ph type="title"/>
          </p:nvPr>
        </p:nvSpPr>
        <p:spPr>
          <a:xfrm>
            <a:off x="814343" y="171683"/>
            <a:ext cx="7886700" cy="625475"/>
          </a:xfrm>
        </p:spPr>
        <p:txBody>
          <a:bodyPr>
            <a:normAutofit/>
          </a:bodyPr>
          <a:lstStyle/>
          <a:p>
            <a:r>
              <a:rPr lang="en-US" altLang="ko-KR" sz="2800" b="1" dirty="0" smtClean="0">
                <a:latin typeface="+mn-lt"/>
              </a:rPr>
              <a:t>IPA </a:t>
            </a:r>
            <a:r>
              <a:rPr lang="ko-KR" altLang="en-US" sz="2800" b="1" dirty="0" smtClean="0">
                <a:latin typeface="+mn-lt"/>
              </a:rPr>
              <a:t>분석을 통한 우선순위 선정</a:t>
            </a:r>
            <a:r>
              <a:rPr lang="en-US" altLang="ko-KR" sz="2800" b="1" dirty="0" smtClean="0">
                <a:latin typeface="+mn-lt"/>
              </a:rPr>
              <a:t>: </a:t>
            </a:r>
            <a:r>
              <a:rPr lang="ko-KR" altLang="en-US" sz="2800" b="1" dirty="0" smtClean="0">
                <a:latin typeface="+mn-lt"/>
              </a:rPr>
              <a:t>병원구조적 전략</a:t>
            </a:r>
            <a:endParaRPr lang="ko-KR" altLang="en-US" sz="2800" b="1" dirty="0">
              <a:latin typeface="+mn-lt"/>
            </a:endParaRPr>
          </a:p>
        </p:txBody>
      </p:sp>
      <p:sp>
        <p:nvSpPr>
          <p:cNvPr id="12" name="내용 개체 틀 9"/>
          <p:cNvSpPr txBox="1">
            <a:spLocks/>
          </p:cNvSpPr>
          <p:nvPr/>
        </p:nvSpPr>
        <p:spPr>
          <a:xfrm>
            <a:off x="535322" y="1778466"/>
            <a:ext cx="3887391" cy="4436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1788" y="5872294"/>
            <a:ext cx="33810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000" b="1" dirty="0" err="1" smtClean="0"/>
              <a:t>병원내</a:t>
            </a:r>
            <a:r>
              <a:rPr lang="ko-KR" altLang="en-US" sz="1000" b="1" dirty="0" smtClean="0"/>
              <a:t> 인권침해 대응 매뉴얼 및 처분 근거규정 마련</a:t>
            </a:r>
            <a:endParaRPr lang="en-US" altLang="ko-KR" sz="1000" b="1" dirty="0" smtClean="0"/>
          </a:p>
          <a:p>
            <a:pPr marL="228600" indent="-228600">
              <a:buAutoNum type="arabicPeriod"/>
            </a:pPr>
            <a:r>
              <a:rPr lang="ko-KR" altLang="en-US" sz="1000" b="1" dirty="0" smtClean="0"/>
              <a:t>경력간호사 채용 활성화</a:t>
            </a:r>
            <a:endParaRPr lang="en-US" altLang="ko-KR" sz="1000" b="1" dirty="0" smtClean="0"/>
          </a:p>
          <a:p>
            <a:pPr marL="228600" indent="-228600">
              <a:buAutoNum type="arabicPeriod"/>
            </a:pPr>
            <a:r>
              <a:rPr lang="ko-KR" altLang="en-US" sz="1000" b="1" dirty="0" smtClean="0"/>
              <a:t>바쁜 </a:t>
            </a:r>
            <a:r>
              <a:rPr lang="ko-KR" altLang="en-US" sz="1000" b="1" dirty="0" err="1" smtClean="0"/>
              <a:t>근무시간대</a:t>
            </a:r>
            <a:r>
              <a:rPr lang="ko-KR" altLang="en-US" sz="1000" b="1" dirty="0" smtClean="0"/>
              <a:t> 시간제간호사 지원</a:t>
            </a:r>
            <a:endParaRPr lang="en-US" altLang="ko-KR" sz="1000" b="1" dirty="0" smtClean="0"/>
          </a:p>
          <a:p>
            <a:pPr marL="228600" indent="-228600">
              <a:buAutoNum type="arabicPeriod"/>
            </a:pPr>
            <a:r>
              <a:rPr lang="ko-KR" altLang="en-US" sz="1000" b="1" dirty="0" err="1" smtClean="0"/>
              <a:t>가호사</a:t>
            </a:r>
            <a:r>
              <a:rPr lang="ko-KR" altLang="en-US" sz="1000" b="1" dirty="0" smtClean="0"/>
              <a:t> 근무개선을 위한 연구용역 실시</a:t>
            </a:r>
            <a:endParaRPr lang="en-US" altLang="ko-KR" sz="1000" b="1" dirty="0" smtClean="0"/>
          </a:p>
          <a:p>
            <a:pPr marL="228600" indent="-228600"/>
            <a:endParaRPr lang="en-US" altLang="ko-KR" sz="1000" b="1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4420998" y="5821960"/>
            <a:ext cx="31458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/>
              <a:t>5. </a:t>
            </a:r>
            <a:r>
              <a:rPr lang="ko-KR" altLang="en-US" sz="1000" b="1" dirty="0" smtClean="0"/>
              <a:t>경력간호사의 역량개발 교육프로그램 지원</a:t>
            </a:r>
            <a:endParaRPr lang="en-US" altLang="ko-KR" sz="1000" b="1" dirty="0" smtClean="0"/>
          </a:p>
          <a:p>
            <a:r>
              <a:rPr lang="en-US" altLang="ko-KR" sz="1000" b="1" dirty="0" smtClean="0"/>
              <a:t>6. </a:t>
            </a:r>
            <a:r>
              <a:rPr lang="ko-KR" altLang="en-US" sz="1000" b="1" dirty="0" smtClean="0"/>
              <a:t>신규간호사 </a:t>
            </a:r>
            <a:r>
              <a:rPr lang="ko-KR" altLang="en-US" sz="1000" b="1" dirty="0" err="1" smtClean="0"/>
              <a:t>대기순번제</a:t>
            </a:r>
            <a:r>
              <a:rPr lang="ko-KR" altLang="en-US" sz="1000" b="1" dirty="0" smtClean="0"/>
              <a:t> 근절 가이드라인 개발</a:t>
            </a:r>
            <a:endParaRPr lang="en-US" altLang="ko-KR" sz="1000" b="1" dirty="0" smtClean="0"/>
          </a:p>
          <a:p>
            <a:r>
              <a:rPr lang="en-US" altLang="ko-KR" sz="1000" b="1" dirty="0" smtClean="0"/>
              <a:t>7. </a:t>
            </a:r>
            <a:r>
              <a:rPr lang="ko-KR" altLang="en-US" sz="1000" b="1" dirty="0" smtClean="0"/>
              <a:t>업무강도에 맞는 적절한 보수체계 개선</a:t>
            </a:r>
            <a:endParaRPr lang="en-US" altLang="ko-KR" sz="1000" b="1" dirty="0" smtClean="0"/>
          </a:p>
          <a:p>
            <a:r>
              <a:rPr lang="en-US" altLang="ko-KR" sz="1000" b="1" dirty="0" smtClean="0"/>
              <a:t>8. </a:t>
            </a:r>
            <a:r>
              <a:rPr lang="ko-KR" altLang="en-US" sz="1000" b="1" dirty="0" smtClean="0"/>
              <a:t>일과 생활이 </a:t>
            </a:r>
            <a:r>
              <a:rPr lang="ko-KR" altLang="en-US" sz="1000" b="1" dirty="0" err="1" smtClean="0"/>
              <a:t>양립될수</a:t>
            </a:r>
            <a:r>
              <a:rPr lang="ko-KR" altLang="en-US" sz="1000" b="1" dirty="0" smtClean="0"/>
              <a:t> 있는 간호사 복지제도 지원</a:t>
            </a:r>
            <a:endParaRPr lang="en-US" altLang="ko-KR" sz="1000" b="1" dirty="0" smtClean="0"/>
          </a:p>
          <a:p>
            <a:r>
              <a:rPr lang="en-US" altLang="ko-KR" sz="1000" b="1" dirty="0" smtClean="0"/>
              <a:t>9. </a:t>
            </a:r>
            <a:r>
              <a:rPr lang="ko-KR" altLang="en-US" sz="1000" b="1" dirty="0" smtClean="0"/>
              <a:t>의료기관인증평가 관련 업무분담 및 보상 개선</a:t>
            </a:r>
            <a:endParaRPr lang="en-US" altLang="ko-KR" sz="1000" b="1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2740553" y="4966057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최우선개선</a:t>
            </a:r>
            <a:endParaRPr lang="ko-KR" altLang="en-US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010549" y="4974446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최우선개선</a:t>
            </a:r>
            <a:endParaRPr lang="ko-KR" altLang="en-US" sz="1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870961" y="1572710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지속개선</a:t>
            </a:r>
            <a:endParaRPr lang="ko-KR" altLang="en-US" sz="16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104206" y="1592684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지속개선</a:t>
            </a:r>
            <a:endParaRPr lang="ko-KR" altLang="en-US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66533" y="1530915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현수준유지</a:t>
            </a:r>
            <a:endParaRPr lang="ko-KR" altLang="en-US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120420" y="1497359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현수준유지</a:t>
            </a:r>
            <a:endParaRPr lang="ko-KR" altLang="en-US" sz="1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109272" y="4974142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4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주의관찰</a:t>
            </a:r>
            <a:endParaRPr lang="ko-KR" altLang="en-US" sz="1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90340" y="4916818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4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주의관찰</a:t>
            </a:r>
            <a:endParaRPr lang="ko-KR" altLang="en-US" sz="1600" b="1" dirty="0"/>
          </a:p>
        </p:txBody>
      </p:sp>
      <p:sp>
        <p:nvSpPr>
          <p:cNvPr id="29" name="텍스트 개체 틀 6"/>
          <p:cNvSpPr txBox="1">
            <a:spLocks/>
          </p:cNvSpPr>
          <p:nvPr/>
        </p:nvSpPr>
        <p:spPr>
          <a:xfrm>
            <a:off x="1619743" y="1060378"/>
            <a:ext cx="2214026" cy="4748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상급종합병원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(n=51)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텍스트 개체 틀 8"/>
          <p:cNvSpPr txBox="1">
            <a:spLocks/>
          </p:cNvSpPr>
          <p:nvPr/>
        </p:nvSpPr>
        <p:spPr>
          <a:xfrm>
            <a:off x="6072058" y="1043600"/>
            <a:ext cx="1587092" cy="4664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요양병원</a:t>
            </a:r>
            <a:r>
              <a:rPr kumimoji="0" lang="en-US" altLang="ko-KR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(n=25)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8"/>
          <p:cNvPicPr>
            <a:picLocks noChangeAspect="1" noChangeArrowheads="1"/>
          </p:cNvPicPr>
          <p:nvPr/>
        </p:nvPicPr>
        <p:blipFill>
          <a:blip r:embed="rId2" cstate="print"/>
          <a:srcRect l="6419" t="32793" r="77447" b="21180"/>
          <a:stretch>
            <a:fillRect/>
          </a:stretch>
        </p:blipFill>
        <p:spPr bwMode="auto">
          <a:xfrm>
            <a:off x="503340" y="1476461"/>
            <a:ext cx="4035104" cy="427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3" cstate="print"/>
          <a:srcRect l="6361" t="32435" r="77242" b="21180"/>
          <a:stretch>
            <a:fillRect/>
          </a:stretch>
        </p:blipFill>
        <p:spPr bwMode="auto">
          <a:xfrm>
            <a:off x="4588778" y="1451294"/>
            <a:ext cx="4186107" cy="4269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텍스트 개체 틀 6"/>
          <p:cNvSpPr>
            <a:spLocks noGrp="1"/>
          </p:cNvSpPr>
          <p:nvPr>
            <p:ph type="body" idx="1"/>
          </p:nvPr>
        </p:nvSpPr>
        <p:spPr>
          <a:xfrm>
            <a:off x="1619743" y="1060378"/>
            <a:ext cx="2214026" cy="474808"/>
          </a:xfrm>
        </p:spPr>
        <p:txBody>
          <a:bodyPr>
            <a:normAutofit fontScale="70000" lnSpcReduction="20000"/>
          </a:bodyPr>
          <a:lstStyle/>
          <a:p>
            <a:r>
              <a:rPr lang="ko-KR" altLang="en-US" dirty="0" smtClean="0"/>
              <a:t>상급종합병원</a:t>
            </a:r>
            <a:r>
              <a:rPr lang="en-US" altLang="ko-KR" dirty="0" smtClean="0"/>
              <a:t>(n=51)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half" idx="2"/>
          </p:nvPr>
        </p:nvSpPr>
        <p:spPr>
          <a:xfrm>
            <a:off x="629842" y="1736522"/>
            <a:ext cx="3868340" cy="4453142"/>
          </a:xfrm>
        </p:spPr>
        <p:txBody>
          <a:bodyPr/>
          <a:lstStyle/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3"/>
          </p:nvPr>
        </p:nvSpPr>
        <p:spPr>
          <a:xfrm>
            <a:off x="6072058" y="1043600"/>
            <a:ext cx="1587092" cy="466419"/>
          </a:xfrm>
        </p:spPr>
        <p:txBody>
          <a:bodyPr>
            <a:normAutofit fontScale="70000" lnSpcReduction="20000"/>
          </a:bodyPr>
          <a:lstStyle/>
          <a:p>
            <a:r>
              <a:rPr lang="ko-KR" altLang="en-US" dirty="0" smtClean="0"/>
              <a:t>요양병원</a:t>
            </a:r>
            <a:r>
              <a:rPr lang="en-US" altLang="ko-KR" dirty="0" smtClean="0"/>
              <a:t>(n=25)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9B578-2C05-49E3-9796-59984641CC78}" type="slidenum">
              <a:rPr lang="ko-KR" altLang="en-US" smtClean="0"/>
              <a:pPr>
                <a:defRPr/>
              </a:pPr>
              <a:t>50</a:t>
            </a:fld>
            <a:endParaRPr lang="en-US" altLang="ko-KR" dirty="0"/>
          </a:p>
        </p:txBody>
      </p:sp>
      <p:sp>
        <p:nvSpPr>
          <p:cNvPr id="11" name="제목 4"/>
          <p:cNvSpPr>
            <a:spLocks noGrp="1"/>
          </p:cNvSpPr>
          <p:nvPr>
            <p:ph type="title"/>
          </p:nvPr>
        </p:nvSpPr>
        <p:spPr>
          <a:xfrm>
            <a:off x="814343" y="171683"/>
            <a:ext cx="8187044" cy="625475"/>
          </a:xfrm>
        </p:spPr>
        <p:txBody>
          <a:bodyPr>
            <a:normAutofit/>
          </a:bodyPr>
          <a:lstStyle/>
          <a:p>
            <a:r>
              <a:rPr lang="en-US" altLang="ko-KR" sz="2800" b="1" dirty="0" smtClean="0">
                <a:latin typeface="+mn-lt"/>
              </a:rPr>
              <a:t>IPA </a:t>
            </a:r>
            <a:r>
              <a:rPr lang="ko-KR" altLang="en-US" sz="2800" b="1" dirty="0" smtClean="0">
                <a:latin typeface="+mn-lt"/>
              </a:rPr>
              <a:t>분석을 통한 우선순위 선정</a:t>
            </a:r>
            <a:r>
              <a:rPr lang="en-US" altLang="ko-KR" sz="2800" b="1" dirty="0" smtClean="0">
                <a:latin typeface="+mn-lt"/>
              </a:rPr>
              <a:t>: </a:t>
            </a:r>
            <a:r>
              <a:rPr lang="ko-KR" altLang="en-US" sz="2800" b="1" dirty="0" err="1" smtClean="0">
                <a:latin typeface="+mn-lt"/>
              </a:rPr>
              <a:t>인적및교육적</a:t>
            </a:r>
            <a:r>
              <a:rPr lang="ko-KR" altLang="en-US" sz="2800" b="1" dirty="0" smtClean="0">
                <a:latin typeface="+mn-lt"/>
              </a:rPr>
              <a:t> 전략</a:t>
            </a:r>
            <a:endParaRPr lang="ko-KR" altLang="en-US" sz="2800" b="1" dirty="0">
              <a:latin typeface="+mn-lt"/>
            </a:endParaRPr>
          </a:p>
        </p:txBody>
      </p:sp>
      <p:sp>
        <p:nvSpPr>
          <p:cNvPr id="12" name="내용 개체 틀 9"/>
          <p:cNvSpPr txBox="1">
            <a:spLocks/>
          </p:cNvSpPr>
          <p:nvPr/>
        </p:nvSpPr>
        <p:spPr>
          <a:xfrm>
            <a:off x="535322" y="1778466"/>
            <a:ext cx="3887391" cy="4436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0177" y="6040073"/>
            <a:ext cx="30251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000" b="1" dirty="0" smtClean="0"/>
              <a:t>인간적 친밀감 향상을 위한 비공식적 활동 지원</a:t>
            </a:r>
            <a:endParaRPr lang="en-US" altLang="ko-KR" sz="1000" b="1" dirty="0" smtClean="0"/>
          </a:p>
          <a:p>
            <a:pPr marL="228600" indent="-228600">
              <a:buAutoNum type="arabicPeriod"/>
            </a:pPr>
            <a:r>
              <a:rPr lang="ko-KR" altLang="en-US" sz="1000" b="1" dirty="0" err="1" smtClean="0"/>
              <a:t>자아존중감</a:t>
            </a:r>
            <a:r>
              <a:rPr lang="ko-KR" altLang="en-US" sz="1000" b="1" dirty="0" smtClean="0"/>
              <a:t> 향상을 위한 교육프로그램 지원</a:t>
            </a:r>
            <a:endParaRPr lang="en-US" altLang="ko-KR" sz="1000" b="1" dirty="0" smtClean="0"/>
          </a:p>
          <a:p>
            <a:pPr marL="228600" indent="-228600">
              <a:buAutoNum type="arabicPeriod"/>
            </a:pPr>
            <a:r>
              <a:rPr lang="ko-KR" altLang="en-US" sz="1000" b="1" dirty="0" smtClean="0"/>
              <a:t>태움 관련 조직문화에 대한 인식개선</a:t>
            </a:r>
            <a:endParaRPr lang="ko-KR" altLang="en-US" sz="1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420998" y="5972961"/>
            <a:ext cx="31502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4. </a:t>
            </a:r>
            <a:r>
              <a:rPr lang="ko-KR" altLang="en-US" sz="1000" b="1" dirty="0" smtClean="0"/>
              <a:t>인권침해 방지를 위한 상담센터 지원</a:t>
            </a:r>
            <a:endParaRPr lang="en-US" altLang="ko-KR" sz="1000" b="1" dirty="0" smtClean="0"/>
          </a:p>
          <a:p>
            <a:r>
              <a:rPr lang="en-US" altLang="ko-KR" sz="1000" b="1" dirty="0" smtClean="0"/>
              <a:t>5. </a:t>
            </a:r>
            <a:r>
              <a:rPr lang="ko-KR" altLang="en-US" sz="1000" b="1" dirty="0" smtClean="0"/>
              <a:t>경력간호사의 역량개발 교육프로그램 지원</a:t>
            </a:r>
            <a:endParaRPr lang="en-US" altLang="ko-KR" sz="1000" b="1" dirty="0" smtClean="0"/>
          </a:p>
          <a:p>
            <a:r>
              <a:rPr lang="en-US" altLang="ko-KR" sz="1000" b="1" dirty="0" smtClean="0"/>
              <a:t>6. </a:t>
            </a:r>
            <a:r>
              <a:rPr lang="ko-KR" altLang="en-US" sz="1000" b="1" dirty="0" smtClean="0"/>
              <a:t>신규간호사의 체계적인 교육관리 개선 및 지원</a:t>
            </a:r>
            <a:endParaRPr lang="en-US" altLang="ko-KR" sz="1000" b="1" dirty="0" smtClean="0"/>
          </a:p>
          <a:p>
            <a:r>
              <a:rPr lang="en-US" altLang="ko-KR" sz="1000" b="1" dirty="0" smtClean="0"/>
              <a:t>7. </a:t>
            </a:r>
            <a:r>
              <a:rPr lang="ko-KR" altLang="en-US" sz="1000" b="1" dirty="0" smtClean="0"/>
              <a:t>간호사의 위기관리 및 </a:t>
            </a:r>
            <a:r>
              <a:rPr lang="ko-KR" altLang="en-US" sz="1000" b="1" dirty="0" err="1" smtClean="0"/>
              <a:t>감정코칭</a:t>
            </a:r>
            <a:r>
              <a:rPr lang="ko-KR" altLang="en-US" sz="1000" b="1" dirty="0" smtClean="0"/>
              <a:t> 교육프로그램 지원</a:t>
            </a:r>
            <a:endParaRPr lang="ko-KR" altLang="en-US" sz="1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740553" y="5024780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최우선개선</a:t>
            </a:r>
            <a:endParaRPr lang="ko-KR" altLang="en-US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010549" y="4974446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최우선개선</a:t>
            </a:r>
            <a:endParaRPr lang="ko-KR" altLang="en-US" sz="1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862573" y="1438486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지속개선</a:t>
            </a:r>
            <a:endParaRPr lang="ko-KR" altLang="en-US" sz="16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191292" y="1505598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지속개선</a:t>
            </a:r>
            <a:endParaRPr lang="ko-KR" altLang="en-US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83979" y="1530915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현수준유지</a:t>
            </a:r>
            <a:endParaRPr lang="ko-KR" altLang="en-US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028142" y="1547693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현수준유지</a:t>
            </a:r>
            <a:endParaRPr lang="ko-KR" altLang="en-US" sz="1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016993" y="4940586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4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주의관찰</a:t>
            </a:r>
            <a:endParaRPr lang="ko-KR" altLang="en-US" sz="1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15507" y="4967152"/>
            <a:ext cx="1636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4</a:t>
            </a:r>
            <a:r>
              <a:rPr lang="ko-KR" altLang="en-US" sz="1600" b="1" dirty="0" smtClean="0"/>
              <a:t>순위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주의관찰</a:t>
            </a:r>
            <a:endParaRPr lang="ko-KR" altLang="en-US" sz="1600" b="1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251670" y="1589918"/>
            <a:ext cx="8741328" cy="1325563"/>
          </a:xfrm>
        </p:spPr>
        <p:txBody>
          <a:bodyPr>
            <a:normAutofit/>
          </a:bodyPr>
          <a:lstStyle/>
          <a:p>
            <a:r>
              <a:rPr lang="en-US" altLang="ko-KR" sz="4000" b="1" dirty="0" smtClean="0">
                <a:latin typeface="휴먼옛체" pitchFamily="18" charset="-127"/>
                <a:ea typeface="휴먼옛체" pitchFamily="18" charset="-127"/>
              </a:rPr>
              <a:t>“</a:t>
            </a:r>
            <a:r>
              <a:rPr lang="ko-KR" altLang="en-US" sz="4000" b="1" dirty="0" smtClean="0">
                <a:latin typeface="휴먼옛체" pitchFamily="18" charset="-127"/>
                <a:ea typeface="휴먼옛체" pitchFamily="18" charset="-127"/>
              </a:rPr>
              <a:t>긍정적 간호조직문화로의 변화</a:t>
            </a:r>
            <a:r>
              <a:rPr lang="en-US" altLang="ko-KR" sz="4000" b="1" dirty="0" smtClean="0">
                <a:latin typeface="휴먼옛체" pitchFamily="18" charset="-127"/>
                <a:ea typeface="휴먼옛체" pitchFamily="18" charset="-127"/>
              </a:rPr>
              <a:t>”</a:t>
            </a:r>
            <a:endParaRPr lang="ko-KR" altLang="en-US" sz="4000" b="1" dirty="0"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51</a:t>
            </a:fld>
            <a:endParaRPr lang="ko-KR" altLang="en-US"/>
          </a:p>
        </p:txBody>
      </p:sp>
      <p:sp>
        <p:nvSpPr>
          <p:cNvPr id="19" name="내용 개체 틀 18"/>
          <p:cNvSpPr>
            <a:spLocks noGrp="1"/>
          </p:cNvSpPr>
          <p:nvPr>
            <p:ph idx="1"/>
          </p:nvPr>
        </p:nvSpPr>
        <p:spPr>
          <a:xfrm>
            <a:off x="276312" y="3221372"/>
            <a:ext cx="7886700" cy="1764354"/>
          </a:xfrm>
        </p:spPr>
        <p:txBody>
          <a:bodyPr/>
          <a:lstStyle/>
          <a:p>
            <a:pPr algn="ctr">
              <a:buNone/>
            </a:pPr>
            <a:r>
              <a:rPr lang="en-US" altLang="ko-KR" dirty="0" smtClean="0">
                <a:latin typeface="휴먼옛체" pitchFamily="18" charset="-127"/>
                <a:ea typeface="휴먼옛체" pitchFamily="18" charset="-127"/>
              </a:rPr>
              <a:t> </a:t>
            </a:r>
            <a:r>
              <a:rPr lang="ko-KR" altLang="en-US" dirty="0" smtClean="0">
                <a:latin typeface="휴먼옛체" pitchFamily="18" charset="-127"/>
                <a:ea typeface="휴먼옛체" pitchFamily="18" charset="-127"/>
              </a:rPr>
              <a:t>한걸음</a:t>
            </a:r>
            <a:r>
              <a:rPr lang="en-US" altLang="ko-KR" dirty="0" smtClean="0">
                <a:latin typeface="휴먼옛체" pitchFamily="18" charset="-127"/>
                <a:ea typeface="휴먼옛체" pitchFamily="18" charset="-127"/>
              </a:rPr>
              <a:t>, </a:t>
            </a:r>
          </a:p>
          <a:p>
            <a:pPr algn="ctr">
              <a:buNone/>
            </a:pPr>
            <a:r>
              <a:rPr lang="en-US" altLang="ko-KR" dirty="0" smtClean="0">
                <a:latin typeface="휴먼옛체" pitchFamily="18" charset="-127"/>
                <a:ea typeface="휴먼옛체" pitchFamily="18" charset="-127"/>
              </a:rPr>
              <a:t>    </a:t>
            </a:r>
            <a:r>
              <a:rPr lang="ko-KR" altLang="en-US" dirty="0" smtClean="0">
                <a:latin typeface="휴먼옛체" pitchFamily="18" charset="-127"/>
                <a:ea typeface="휴먼옛체" pitchFamily="18" charset="-127"/>
              </a:rPr>
              <a:t>간호조직 내 태움 현상에 대한 인식으로부터</a:t>
            </a:r>
            <a:endParaRPr lang="ko-KR" altLang="en-US" dirty="0">
              <a:latin typeface="휴먼옛체" pitchFamily="18" charset="-127"/>
              <a:ea typeface="휴먼옛체" pitchFamily="18" charset="-127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4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/>
          <p:cNvSpPr txBox="1">
            <a:spLocks noGrp="1"/>
          </p:cNvSpPr>
          <p:nvPr>
            <p:ph idx="1"/>
          </p:nvPr>
        </p:nvSpPr>
        <p:spPr>
          <a:xfrm>
            <a:off x="524665" y="2540250"/>
            <a:ext cx="7886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altLang="ko-KR" sz="60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Q &amp; A</a:t>
            </a:r>
            <a:endParaRPr lang="ko-KR" altLang="en-US" sz="60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28272-F8F1-406B-BC64-3C2812B77695}" type="slidenum">
              <a:rPr lang="ko-KR" altLang="en-US" smtClean="0"/>
              <a:pPr/>
              <a:t>52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7676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4186</TotalTime>
  <Words>5809</Words>
  <Application>Microsoft Office PowerPoint</Application>
  <PresentationFormat>화면 슬라이드 쇼(4:3)</PresentationFormat>
  <Paragraphs>1437</Paragraphs>
  <Slides>52</Slides>
  <Notes>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52</vt:i4>
      </vt:variant>
    </vt:vector>
  </HeadingPairs>
  <TitlesOfParts>
    <vt:vector size="53" baseType="lpstr">
      <vt:lpstr>Office 테마</vt:lpstr>
      <vt:lpstr>슬라이드 1</vt:lpstr>
      <vt:lpstr>사회에서 바라보는 간호사 태움 현상… </vt:lpstr>
      <vt:lpstr>사회에서 바라보는 간호사 태움 현상…  간호조직 문화 이대로 좋은가?</vt:lpstr>
      <vt:lpstr>간호조직내 ‘태움’현상 분석을 위한 참고자료</vt:lpstr>
      <vt:lpstr>간호조직 내 ‘태움’ 현상에 대한 정의</vt:lpstr>
      <vt:lpstr>‘태움’관련 국내 website별 출현 기사 수</vt:lpstr>
      <vt:lpstr>‘태움’관련 국내 websites 년도별 출현 기사 수</vt:lpstr>
      <vt:lpstr>‘태움’관련 국내 포털사이트 별 기사 수</vt:lpstr>
      <vt:lpstr>‘태움’관련 국내연구 고찰 (~ 2018년까지: 총42개)</vt:lpstr>
      <vt:lpstr>슬라이드 10</vt:lpstr>
      <vt:lpstr>‘태움’관련 국외연구 고찰 (~ 2018년까지: 총257개)</vt:lpstr>
      <vt:lpstr>슬라이드 12</vt:lpstr>
      <vt:lpstr>슬라이드 13</vt:lpstr>
      <vt:lpstr>슬라이드 14</vt:lpstr>
      <vt:lpstr>간호조직 내 태움현상 요인: 인적및교육적 요소</vt:lpstr>
      <vt:lpstr>슬라이드 16</vt:lpstr>
      <vt:lpstr>슬라이드 17</vt:lpstr>
      <vt:lpstr>슬라이드 18</vt:lpstr>
      <vt:lpstr>향후 실습교육의 질 제고가 필요함….</vt:lpstr>
      <vt:lpstr>간호조직 내 태움현상 요인: 인적및교육적 요소</vt:lpstr>
      <vt:lpstr>슬라이드 21</vt:lpstr>
      <vt:lpstr>2. 정신적 피로감</vt:lpstr>
      <vt:lpstr>3. 개인적 특성</vt:lpstr>
      <vt:lpstr>4. 대인관계 및 수동적태도</vt:lpstr>
      <vt:lpstr>향후 간호사의 위기관리 및                         감정코칭 교육프로그램이 필요함…</vt:lpstr>
      <vt:lpstr>간호조직 내 태움현상 요인: 병원구조적요소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향후 병원 내 인권침해 대응 매뉴얼 및                                 처분 근거규정 마련이  필요함…</vt:lpstr>
      <vt:lpstr>간호조직 내 태움현상 요인: 정책적요소</vt:lpstr>
      <vt:lpstr>2) 만성적 간호인력 부족</vt:lpstr>
      <vt:lpstr>3) 의료기관 활동간호사수의 활동률이 여전히 낮은 상황</vt:lpstr>
      <vt:lpstr>4) 열악한 근무환경으로 잦은 이.퇴직 및 높은 경력단절 발생</vt:lpstr>
      <vt:lpstr>슬라이드 39</vt:lpstr>
      <vt:lpstr>슬라이드 40</vt:lpstr>
      <vt:lpstr>향후 행위별 간호수가 항목 확대로                                간호사 처우개선 연계가 필요함…</vt:lpstr>
      <vt:lpstr>슬라이드 42</vt:lpstr>
      <vt:lpstr>SWOT analysis를 활용한 간호조직 내 ‘태움’현상 분석 </vt:lpstr>
      <vt:lpstr>SWOT 분석을 통한 향후 발전방향 제시: 정책적전략</vt:lpstr>
      <vt:lpstr>SWOT 분석을 통한 향후 발전방향 제시: 병원구조적전략</vt:lpstr>
      <vt:lpstr>SWOT 분석을 통한 향후 발전방향 제시: 인적및교육적전략</vt:lpstr>
      <vt:lpstr>IPA 분석을 통한 우선순위 선정</vt:lpstr>
      <vt:lpstr>IPA 분석을 통한 우선순위 선정: 정책적 전략</vt:lpstr>
      <vt:lpstr>IPA 분석을 통한 우선순위 선정: 병원구조적 전략</vt:lpstr>
      <vt:lpstr>IPA 분석을 통한 우선순위 선정: 인적및교육적 전략</vt:lpstr>
      <vt:lpstr>“긍정적 간호조직문화로의 변화”</vt:lpstr>
      <vt:lpstr>슬라이드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XPION</cp:lastModifiedBy>
  <cp:revision>385</cp:revision>
  <dcterms:created xsi:type="dcterms:W3CDTF">2016-04-01T05:53:04Z</dcterms:created>
  <dcterms:modified xsi:type="dcterms:W3CDTF">2018-06-07T18:28:56Z</dcterms:modified>
</cp:coreProperties>
</file>